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11.jpeg" ContentType="image/jpeg"/>
  <Override PartName="/ppt/media/image8.jpeg" ContentType="image/jpeg"/>
  <Override PartName="/ppt/media/image7.jpeg" ContentType="image/jpeg"/>
  <Override PartName="/ppt/media/image9.jpeg" ContentType="image/jpeg"/>
  <Override PartName="/ppt/media/image6.jpeg" ContentType="image/jpeg"/>
  <Override PartName="/ppt/media/image10.jpeg" ContentType="image/jpeg"/>
  <Override PartName="/ppt/media/image5.png" ContentType="image/png"/>
  <Override PartName="/ppt/media/image4.png" ContentType="image/png"/>
  <Override PartName="/ppt/media/image3.jpeg" ContentType="image/jpeg"/>
  <Override PartName="/ppt/media/image2.png" ContentType="image/png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en-GB"/>
              <a:t>Click to edit the notes format</a:t>
            </a:r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en-GB"/>
              <a:t>&lt;header&gt;</a:t>
            </a:r>
            <a:endParaRPr/>
          </a:p>
        </p:txBody>
      </p:sp>
      <p:sp>
        <p:nvSpPr>
          <p:cNvPr id="8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GB"/>
              <a:t>&lt;date/time&gt;</a:t>
            </a:r>
            <a:endParaRPr/>
          </a:p>
        </p:txBody>
      </p:sp>
      <p:sp>
        <p:nvSpPr>
          <p:cNvPr id="8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GB"/>
              <a:t>&lt;footer&gt;</a:t>
            </a:r>
            <a:endParaRPr/>
          </a:p>
        </p:txBody>
      </p:sp>
      <p:sp>
        <p:nvSpPr>
          <p:cNvPr id="9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62F8B176-695F-4429-BEB9-768A665F5A72}" type="slidenum">
              <a:rPr lang="en-GB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309AB669-E6C5-43F6-BE61-63B926539A3C}" type="slidenum">
              <a:rPr lang="en-GB" sz="1200">
                <a:solidFill>
                  <a:srgbClr val="ffffff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40F929EB-9277-4C75-A48A-A3E074E2380C}" type="slidenum">
              <a:rPr lang="en-GB" sz="1200">
                <a:solidFill>
                  <a:srgbClr val="ffffff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41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69400" y="4227480"/>
            <a:ext cx="2623320" cy="2093040"/>
          </a:xfrm>
          <a:prstGeom prst="rect">
            <a:avLst/>
          </a:prstGeom>
          <a:ln>
            <a:noFill/>
          </a:ln>
        </p:spPr>
      </p:pic>
      <p:pic>
        <p:nvPicPr>
          <p:cNvPr descr="" id="42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53080" y="4227480"/>
            <a:ext cx="2623320" cy="2093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9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619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9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852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92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84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69400" y="4227480"/>
            <a:ext cx="2623320" cy="2093040"/>
          </a:xfrm>
          <a:prstGeom prst="rect">
            <a:avLst/>
          </a:prstGeom>
          <a:ln>
            <a:noFill/>
          </a:ln>
        </p:spPr>
      </p:pic>
      <p:pic>
        <p:nvPicPr>
          <p:cNvPr descr="" id="85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53080" y="4227480"/>
            <a:ext cx="2623320" cy="2093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619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4388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3520" y="422748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935360"/>
            <a:ext cx="401544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227480"/>
            <a:ext cx="8228520" cy="2093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9360" y="-7200"/>
            <a:ext cx="9162720" cy="10411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gradFill>
            <a:gsLst>
              <a:gs pos="0">
                <a:srgbClr val="0074a0"/>
              </a:gs>
              <a:gs pos="100000">
                <a:srgbClr val="00c4cd"/>
              </a:gs>
            </a:gsLst>
            <a:lin ang="5400000"/>
          </a:gradFill>
          <a:ln w="936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4381560" y="-7200"/>
            <a:ext cx="4762080" cy="6379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gradFill>
            <a:gsLst>
              <a:gs pos="0">
                <a:srgbClr val="00a0a8"/>
              </a:gs>
              <a:gs pos="100000">
                <a:srgbClr val="008abf"/>
              </a:gs>
            </a:gsLst>
            <a:lin ang="5400000"/>
          </a:gradFill>
          <a:ln w="9360">
            <a:noFill/>
          </a:ln>
        </p:spPr>
      </p:sp>
      <p:sp>
        <p:nvSpPr>
          <p:cNvPr id="2" name="CustomShape 3"/>
          <p:cNvSpPr/>
          <p:nvPr/>
        </p:nvSpPr>
        <p:spPr>
          <a:xfrm rot="21435600">
            <a:off x="-18720" y="201960"/>
            <a:ext cx="9162720" cy="6487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noFill/>
          <a:ln w="10800">
            <a:solidFill>
              <a:srgbClr val="008abf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 rot="21435600">
            <a:off x="-14040" y="275400"/>
            <a:ext cx="9175320" cy="5299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noFill/>
          <a:ln w="9360">
            <a:solidFill>
              <a:srgbClr val="009dd9"/>
            </a:solidFill>
            <a:round/>
          </a:ln>
        </p:spPr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533520" y="1371600"/>
            <a:ext cx="7851240" cy="1828440"/>
          </a:xfrm>
          <a:prstGeom prst="rect">
            <a:avLst/>
          </a:prstGeom>
        </p:spPr>
        <p:txBody>
          <a:bodyPr anchor="b" bIns="0" lIns="0" rIns="18360" tIns="0"/>
          <a:p>
            <a:pPr algn="r">
              <a:lnSpc>
                <a:spcPct val="100000"/>
              </a:lnSpc>
            </a:pPr>
            <a:r>
              <a:rPr b="1" lang="en-US" sz="5600">
                <a:solidFill>
                  <a:srgbClr val="50e0ea"/>
                </a:solidFill>
                <a:latin typeface="Calibri"/>
              </a:rPr>
              <a:t>Click to edit the title </a:t>
            </a:r>
            <a:r>
              <a:rPr b="1" lang="en-US" sz="5600">
                <a:solidFill>
                  <a:srgbClr val="50e0ea"/>
                </a:solidFill>
                <a:latin typeface="Calibri"/>
              </a:rPr>
              <a:t>text formatClick to </a:t>
            </a:r>
            <a:r>
              <a:rPr b="1" lang="en-US" sz="5600">
                <a:solidFill>
                  <a:srgbClr val="50e0ea"/>
                </a:solidFill>
                <a:latin typeface="Calibri"/>
              </a:rPr>
              <a:t>edit Master title style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b" bIns="0" lIns="0" rIns="0" tIns="0"/>
          <a:p>
            <a:pPr>
              <a:lnSpc>
                <a:spcPct val="100000"/>
              </a:lnSpc>
            </a:pPr>
            <a:r>
              <a:rPr lang="en-GB" sz="1200">
                <a:solidFill>
                  <a:srgbClr val="d1eaed"/>
                </a:solidFill>
                <a:latin typeface="Constantia"/>
              </a:rPr>
              <a:t>12/03/15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anchor="b" bIns="0" lIns="0" rIns="0" tIns="0"/>
          <a:p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anchor="b" bIns="0" lIns="0" rIns="0" tIns="0"/>
          <a:p>
            <a:pPr algn="r">
              <a:lnSpc>
                <a:spcPct val="100000"/>
              </a:lnSpc>
            </a:pPr>
            <a:fld id="{0946E195-7EE5-4985-B68C-C7E0E571F556}" type="slidenum">
              <a:rPr lang="en-GB" sz="1200">
                <a:solidFill>
                  <a:srgbClr val="d1eaed"/>
                </a:solidFill>
                <a:latin typeface="Constantia"/>
              </a:rPr>
              <a:t>&lt;number&gt;</a:t>
            </a:fld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-9360" y="-7200"/>
            <a:ext cx="9162720" cy="10411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gradFill>
            <a:gsLst>
              <a:gs pos="0">
                <a:srgbClr val="0074a0"/>
              </a:gs>
              <a:gs pos="100000">
                <a:srgbClr val="00c4cd"/>
              </a:gs>
            </a:gsLst>
            <a:lin ang="5400000"/>
          </a:gradFill>
          <a:ln w="9360">
            <a:noFill/>
          </a:ln>
        </p:spPr>
      </p:sp>
      <p:sp>
        <p:nvSpPr>
          <p:cNvPr id="44" name="CustomShape 2"/>
          <p:cNvSpPr/>
          <p:nvPr/>
        </p:nvSpPr>
        <p:spPr>
          <a:xfrm>
            <a:off x="4381560" y="-7200"/>
            <a:ext cx="4762080" cy="6379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gradFill>
            <a:gsLst>
              <a:gs pos="0">
                <a:srgbClr val="00a0a8"/>
              </a:gs>
              <a:gs pos="100000">
                <a:srgbClr val="008abf"/>
              </a:gs>
            </a:gsLst>
            <a:lin ang="5400000"/>
          </a:gradFill>
          <a:ln w="9360">
            <a:noFill/>
          </a:ln>
        </p:spPr>
      </p:sp>
      <p:sp>
        <p:nvSpPr>
          <p:cNvPr id="45" name="CustomShape 3"/>
          <p:cNvSpPr/>
          <p:nvPr/>
        </p:nvSpPr>
        <p:spPr>
          <a:xfrm rot="21435600">
            <a:off x="-18720" y="201960"/>
            <a:ext cx="9162720" cy="6487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noFill/>
          <a:ln w="10800">
            <a:solidFill>
              <a:srgbClr val="008abf"/>
            </a:solidFill>
            <a:round/>
          </a:ln>
        </p:spPr>
      </p:sp>
      <p:sp>
        <p:nvSpPr>
          <p:cNvPr id="46" name="CustomShape 4"/>
          <p:cNvSpPr/>
          <p:nvPr/>
        </p:nvSpPr>
        <p:spPr>
          <a:xfrm rot="21435600">
            <a:off x="-14040" y="275400"/>
            <a:ext cx="9175320" cy="529920"/>
          </a:xfrm>
          <a:prstGeom prst="rect">
            <a:avLst>
              <a:gd fmla="val 0" name="A1"/>
              <a:gd fmla="val 0" name="A2"/>
              <a:gd fmla="val 0" name="A3"/>
              <a:gd fmla="val 0" name="A4"/>
              <a:gd fmla="val 0" name="A5"/>
              <a:gd fmla="val 0" name="A6"/>
              <a:gd fmla="val 0" name="A7"/>
              <a:gd fmla="val 0" name="A8"/>
            </a:avLst>
          </a:prstGeom>
          <a:noFill/>
          <a:ln w="9360">
            <a:solidFill>
              <a:srgbClr val="009dd9"/>
            </a:solidFill>
            <a:round/>
          </a:ln>
        </p:spPr>
      </p:sp>
      <p:sp>
        <p:nvSpPr>
          <p:cNvPr id="47" name="PlaceHolder 5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en-US" sz="5000">
                <a:solidFill>
                  <a:srgbClr val="04617b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25000"/>
              <a:buFont typeface="StarSymbol"/>
              <a:buChar char="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400">
                <a:solidFill>
                  <a:srgbClr val="000000"/>
                </a:solidFill>
                <a:latin typeface="Constantia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100">
                <a:solidFill>
                  <a:srgbClr val="000000"/>
                </a:solidFill>
                <a:latin typeface="Constantia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000">
                <a:solidFill>
                  <a:srgbClr val="000000"/>
                </a:solidFill>
                <a:latin typeface="Constantia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000">
                <a:solidFill>
                  <a:srgbClr val="000000"/>
                </a:solidFill>
                <a:latin typeface="Constantia"/>
              </a:rPr>
              <a:t>Fifth level</a:t>
            </a:r>
            <a:endParaRPr/>
          </a:p>
        </p:txBody>
      </p:sp>
      <p:sp>
        <p:nvSpPr>
          <p:cNvPr id="49" name="PlaceHolder 7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b" bIns="0" lIns="0" rIns="0" tIns="0"/>
          <a:p>
            <a:pPr>
              <a:lnSpc>
                <a:spcPct val="100000"/>
              </a:lnSpc>
            </a:pPr>
            <a:r>
              <a:rPr lang="en-GB" sz="1200">
                <a:solidFill>
                  <a:srgbClr val="035c75"/>
                </a:solidFill>
                <a:latin typeface="Constantia"/>
              </a:rPr>
              <a:t>12/03/15</a:t>
            </a:r>
            <a:endParaRPr/>
          </a:p>
        </p:txBody>
      </p:sp>
      <p:sp>
        <p:nvSpPr>
          <p:cNvPr id="50" name="PlaceHolder 8"/>
          <p:cNvSpPr>
            <a:spLocks noGrp="1"/>
          </p:cNvSpPr>
          <p:nvPr>
            <p:ph type="ftr"/>
          </p:nvPr>
        </p:nvSpPr>
        <p:spPr>
          <a:xfrm>
            <a:off x="2666880" y="6356520"/>
            <a:ext cx="3352320" cy="364680"/>
          </a:xfrm>
          <a:prstGeom prst="rect">
            <a:avLst/>
          </a:prstGeom>
        </p:spPr>
        <p:txBody>
          <a:bodyPr anchor="b" bIns="0" lIns="0" rIns="0" tIns="0"/>
          <a:p>
            <a:endParaRPr/>
          </a:p>
        </p:txBody>
      </p:sp>
      <p:sp>
        <p:nvSpPr>
          <p:cNvPr id="51" name="PlaceHolder 9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anchor="b" bIns="0" lIns="0" rIns="0" tIns="0"/>
          <a:p>
            <a:pPr algn="r">
              <a:lnSpc>
                <a:spcPct val="100000"/>
              </a:lnSpc>
            </a:pPr>
            <a:fld id="{ACC5CCFD-D7CD-45F4-921C-D9CBE2CB3FDE}" type="slidenum">
              <a:rPr lang="en-GB" sz="1200">
                <a:solidFill>
                  <a:srgbClr val="035c75"/>
                </a:solidFill>
                <a:latin typeface="Constantia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21920" y="609480"/>
            <a:ext cx="8229240" cy="2590560"/>
          </a:xfrm>
          <a:prstGeom prst="rect">
            <a:avLst/>
          </a:prstGeom>
        </p:spPr>
        <p:txBody>
          <a:bodyPr anchor="b" bIns="0" lIns="0" rIns="18360" tIns="0"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50e0ea"/>
                </a:solidFill>
                <a:latin typeface="Calibri"/>
              </a:rPr>
              <a:t>
</a:t>
            </a:r>
            <a:r>
              <a:rPr b="1" lang="en-US" sz="3600">
                <a:solidFill>
                  <a:srgbClr val="50e0ea"/>
                </a:solidFill>
                <a:latin typeface="Calibri"/>
              </a:rPr>
              <a:t>DUCTILE DETAILING AS PER CODE</a:t>
            </a:r>
            <a:r>
              <a:rPr b="1" lang="en-US" sz="3600">
                <a:solidFill>
                  <a:srgbClr val="50e0ea"/>
                </a:solidFill>
                <a:latin typeface="Calibri"/>
              </a:rPr>
              <a:t>
</a:t>
            </a:r>
            <a:r>
              <a:rPr b="1" lang="en-US" sz="3600">
                <a:solidFill>
                  <a:srgbClr val="50e0ea"/>
                </a:solidFill>
                <a:latin typeface="Calibri"/>
              </a:rPr>
              <a:t>(IS CODE:- 13920-1993)</a:t>
            </a:r>
            <a:r>
              <a:rPr b="1" lang="en-US" sz="5600">
                <a:solidFill>
                  <a:srgbClr val="50e0ea"/>
                </a:solidFill>
                <a:latin typeface="Calibri"/>
              </a:rPr>
              <a:t>
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2002680" y="3672000"/>
            <a:ext cx="6781320" cy="3047760"/>
          </a:xfrm>
          <a:prstGeom prst="rect">
            <a:avLst/>
          </a:prstGeom>
        </p:spPr>
        <p:txBody>
          <a:bodyPr bIns="45000" lIns="0" rIns="18360" tIns="45000"/>
          <a:p>
            <a:pPr algn="r">
              <a:lnSpc>
                <a:spcPct val="100000"/>
              </a:lnSpc>
            </a:pPr>
            <a:r>
              <a:rPr lang="en-GB" sz="2600">
                <a:solidFill>
                  <a:srgbClr val="ffffff"/>
                </a:solidFill>
                <a:latin typeface="Constantia"/>
              </a:rPr>
              <a:t>Presented by:-</a:t>
            </a:r>
            <a:endParaRPr/>
          </a:p>
          <a:p>
            <a:pPr algn="r">
              <a:lnSpc>
                <a:spcPct val="100000"/>
              </a:lnSpc>
            </a:pPr>
            <a:r>
              <a:rPr lang="en-GB" sz="2600">
                <a:solidFill>
                  <a:srgbClr val="ffffff"/>
                </a:solidFill>
                <a:latin typeface="Constantia"/>
              </a:rPr>
              <a:t>Manisha Kumari Meena</a:t>
            </a:r>
            <a:endParaRPr/>
          </a:p>
          <a:p>
            <a:pPr algn="r">
              <a:lnSpc>
                <a:spcPct val="100000"/>
              </a:lnSpc>
            </a:pPr>
            <a:r>
              <a:rPr lang="en-GB" sz="2600">
                <a:solidFill>
                  <a:srgbClr val="ffffff"/>
                </a:solidFill>
                <a:latin typeface="Constantia"/>
              </a:rPr>
              <a:t>                                </a:t>
            </a:r>
            <a:r>
              <a:rPr lang="en-GB" sz="2600">
                <a:solidFill>
                  <a:srgbClr val="ffffff"/>
                </a:solidFill>
                <a:latin typeface="Constantia"/>
              </a:rPr>
              <a:t>Neeraj Kumar Singhal</a:t>
            </a:r>
            <a:endParaRPr/>
          </a:p>
          <a:p>
            <a:pPr algn="r">
              <a:lnSpc>
                <a:spcPct val="100000"/>
              </a:lnSpc>
            </a:pPr>
            <a:r>
              <a:rPr lang="en-GB" sz="2600">
                <a:solidFill>
                  <a:srgbClr val="ffffff"/>
                </a:solidFill>
                <a:latin typeface="Constantia"/>
              </a:rPr>
              <a:t>                </a:t>
            </a:r>
            <a:r>
              <a:rPr lang="en-GB" sz="2600">
                <a:solidFill>
                  <a:srgbClr val="ffffff"/>
                </a:solidFill>
                <a:latin typeface="Constantia"/>
              </a:rPr>
              <a:t>Nikesh singh</a:t>
            </a:r>
            <a:endParaRPr/>
          </a:p>
          <a:p>
            <a:pPr algn="r">
              <a:lnSpc>
                <a:spcPct val="100000"/>
              </a:lnSpc>
            </a:pPr>
            <a:r>
              <a:rPr lang="en-GB" sz="2600">
                <a:solidFill>
                  <a:srgbClr val="ffffff"/>
                </a:solidFill>
                <a:latin typeface="Constantia"/>
              </a:rPr>
              <a:t>                </a:t>
            </a:r>
            <a:r>
              <a:rPr lang="en-GB" sz="2600">
                <a:solidFill>
                  <a:srgbClr val="ffffff"/>
                </a:solidFill>
                <a:latin typeface="Constantia"/>
              </a:rPr>
              <a:t>Nitesh Mittal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1143000"/>
            <a:ext cx="8229240" cy="419076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en-US" sz="5000">
                <a:solidFill>
                  <a:srgbClr val="04617b"/>
                </a:solidFill>
                <a:latin typeface="Calibri"/>
              </a:rPr>
              <a:t>THANK YOU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en-US" sz="5000">
                <a:solidFill>
                  <a:srgbClr val="04617b"/>
                </a:solidFill>
                <a:latin typeface="Calibri"/>
              </a:rPr>
              <a:t>Introduction</a:t>
            </a:r>
            <a:endParaRPr/>
          </a:p>
        </p:txBody>
      </p:sp>
      <p:sp>
        <p:nvSpPr>
          <p:cNvPr id="94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The requirments  for designing and detailing of monolethic reinforced 1concrete building so as  to give them sufficient toughtness and ductility to resist severe earthquake shocks without collapse.</a:t>
            </a:r>
            <a:endParaRPr/>
          </a:p>
        </p:txBody>
      </p:sp>
    </p:spTree>
  </p:cSld>
  <p:transition>
    <p:dissolve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en-US" sz="5000">
                <a:solidFill>
                  <a:srgbClr val="04617b"/>
                </a:solidFill>
                <a:latin typeface="Calibri"/>
              </a:rPr>
              <a:t>DEFINATION OF DUCTILE MATERIAL</a:t>
            </a:r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The material which can undergo large defomation and elongation while resisting while ductile material gives sufficient warning befoe collapse.</a:t>
            </a:r>
            <a:endParaRPr/>
          </a:p>
        </p:txBody>
      </p:sp>
    </p:spTree>
  </p:cSld>
  <p:transition>
    <p:wipe dir="u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en-US" sz="5000">
                <a:solidFill>
                  <a:srgbClr val="04617b"/>
                </a:solidFill>
                <a:latin typeface="Calibri"/>
              </a:rPr>
              <a:t>General Specification</a:t>
            </a:r>
            <a:r>
              <a:rPr lang="en-US" sz="5000">
                <a:solidFill>
                  <a:srgbClr val="04617b"/>
                </a:solidFill>
                <a:latin typeface="Calibri"/>
              </a:rPr>
              <a:t>
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	</a:t>
            </a:r>
            <a:r>
              <a:rPr lang="en-US" sz="2600">
                <a:solidFill>
                  <a:srgbClr val="000000"/>
                </a:solidFill>
                <a:latin typeface="Constantia"/>
              </a:rPr>
              <a:t>	</a:t>
            </a:r>
            <a:r>
              <a:rPr lang="en-US" sz="2600">
                <a:solidFill>
                  <a:srgbClr val="000000"/>
                </a:solidFill>
                <a:latin typeface="Constantia"/>
              </a:rPr>
              <a:t>The design and construction of reinforcement concrete building governed by IS 456-2000 except as modified by this code.         </a:t>
            </a:r>
            <a:endParaRPr/>
          </a:p>
        </p:txBody>
      </p:sp>
    </p:spTree>
  </p:cSld>
  <p:transition>
    <p:wipe dir="l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en-US" sz="5000">
                <a:solidFill>
                  <a:srgbClr val="04617b"/>
                </a:solidFill>
                <a:latin typeface="Calibri"/>
              </a:rPr>
              <a:t>Flestrxural(bending) members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IS 456-2000 the beam and slabs of any structure are flexural member which are designed to </a:t>
            </a:r>
            <a:endParaRPr/>
          </a:p>
          <a:p>
            <a:pPr>
              <a:lnSpc>
                <a:spcPct val="100000"/>
              </a:lnSpc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resist flexural.</a:t>
            </a:r>
            <a:endParaRPr/>
          </a:p>
          <a:p>
            <a:pPr>
              <a:lnSpc>
                <a:spcPct val="100000"/>
              </a:lnSpc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600">
                <a:solidFill>
                  <a:srgbClr val="000000"/>
                </a:solidFill>
                <a:latin typeface="Constantia"/>
              </a:rPr>
              <a:t>The member a width to depth ratio of  morn than 3.0. width of member not be less than 200mm. </a:t>
            </a:r>
            <a:endParaRPr/>
          </a:p>
          <a:p>
            <a:pPr>
              <a:lnSpc>
                <a:spcPct val="100000"/>
              </a:lnSpc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The depth D of the member shall be not more than 1/4th of clear span.</a:t>
            </a:r>
            <a:endParaRPr/>
          </a:p>
        </p:txBody>
      </p:sp>
    </p:spTree>
  </p:cSld>
  <p:transition>
    <p:pull dir="u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en-US" sz="5000">
                <a:solidFill>
                  <a:srgbClr val="04617b"/>
                </a:solidFill>
                <a:latin typeface="Calibri"/>
              </a:rPr>
              <a:t>Longitudinal Reinforcement</a:t>
            </a:r>
            <a:endParaRPr/>
          </a:p>
        </p:txBody>
      </p:sp>
      <p:sp>
        <p:nvSpPr>
          <p:cNvPr id="102" name="TextShape 2"/>
          <p:cNvSpPr txBox="1"/>
          <p:nvPr/>
        </p:nvSpPr>
        <p:spPr>
          <a:xfrm>
            <a:off x="380880" y="1981080"/>
            <a:ext cx="8305560" cy="43279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These bars are provided in the beam to resist bending cracks.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The top and bottom reinforcement shall consist of at least two bars throughout the member length</a:t>
            </a:r>
            <a:endParaRPr/>
          </a:p>
        </p:txBody>
      </p:sp>
      <p:sp>
        <p:nvSpPr>
          <p:cNvPr id="103" name="CustomShape 3"/>
          <p:cNvSpPr/>
          <p:nvPr/>
        </p:nvSpPr>
        <p:spPr>
          <a:xfrm>
            <a:off x="-838080" y="304920"/>
            <a:ext cx="184320" cy="369000"/>
          </a:xfrm>
          <a:prstGeom prst="rect">
            <a:avLst/>
          </a:prstGeom>
          <a:noFill/>
          <a:ln>
            <a:noFill/>
          </a:ln>
        </p:spPr>
      </p:sp>
      <p:pic>
        <p:nvPicPr>
          <p:cNvPr descr="" id="104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3429000" y="3657600"/>
            <a:ext cx="5409720" cy="3200040"/>
          </a:xfrm>
          <a:prstGeom prst="rect">
            <a:avLst/>
          </a:prstGeom>
          <a:ln>
            <a:noFill/>
          </a:ln>
        </p:spPr>
      </p:pic>
    </p:spTree>
  </p:cSld>
  <p:transition>
    <p:circle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en-US" sz="5000">
                <a:solidFill>
                  <a:srgbClr val="04617b"/>
                </a:solidFill>
                <a:latin typeface="Calibri"/>
              </a:rPr>
              <a:t>Web Reinforcement(Transverse Reinforcement Stirrup)</a:t>
            </a:r>
            <a:endParaRPr/>
          </a:p>
        </p:txBody>
      </p:sp>
      <p:sp>
        <p:nvSpPr>
          <p:cNvPr id="106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25000"/>
              <a:buFont charset="2" typeface="Wingdings 2"/>
              <a:buChar char=""/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The main function of such reinforcement is to prevent concrete from bulging outwords and also prevent longitudional bars from buckling</a:t>
            </a:r>
            <a:endParaRPr/>
          </a:p>
        </p:txBody>
      </p:sp>
      <p:pic>
        <p:nvPicPr>
          <p:cNvPr descr="" id="107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4648320" y="3124080"/>
            <a:ext cx="4495320" cy="3733560"/>
          </a:xfrm>
          <a:prstGeom prst="rect">
            <a:avLst/>
          </a:prstGeom>
          <a:ln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en-US" sz="5000">
                <a:solidFill>
                  <a:srgbClr val="04617b"/>
                </a:solidFill>
                <a:latin typeface="Calibri"/>
              </a:rPr>
              <a:t>TRANSVERSE REINFORCEMENT OF COLUMNS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600">
                <a:solidFill>
                  <a:srgbClr val="000000"/>
                </a:solidFill>
                <a:latin typeface="Constantia"/>
              </a:rPr>
              <a:t>These reinforcement prevent columns from buckling of vetical bars and keep together.</a:t>
            </a:r>
            <a:endParaRPr/>
          </a:p>
        </p:txBody>
      </p:sp>
      <p:pic>
        <p:nvPicPr>
          <p:cNvPr descr="" id="110" name="Content Placeholder 3"/>
          <p:cNvPicPr/>
          <p:nvPr/>
        </p:nvPicPr>
        <p:blipFill>
          <a:blip r:embed="rId1"/>
          <a:stretch>
            <a:fillRect/>
          </a:stretch>
        </p:blipFill>
        <p:spPr>
          <a:xfrm>
            <a:off x="4843800" y="2590920"/>
            <a:ext cx="4299840" cy="4266720"/>
          </a:xfrm>
          <a:prstGeom prst="rect">
            <a:avLst/>
          </a:prstGeom>
          <a:ln>
            <a:noFill/>
          </a:ln>
        </p:spPr>
      </p:pic>
      <p:pic>
        <p:nvPicPr>
          <p:cNvPr descr="" id="111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743200"/>
            <a:ext cx="4723920" cy="4114440"/>
          </a:xfrm>
          <a:prstGeom prst="rect">
            <a:avLst/>
          </a:prstGeom>
          <a:ln>
            <a:noFill/>
          </a:ln>
        </p:spPr>
      </p:pic>
    </p:spTree>
  </p:cSld>
  <p:transition>
    <p:split dir="out" orient="vert"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anchor="b" bIns="0" lIns="0" rIns="0" tIns="45000"/>
          <a:p>
            <a:pPr>
              <a:lnSpc>
                <a:spcPct val="100000"/>
              </a:lnSpc>
            </a:pPr>
            <a:r>
              <a:rPr lang="en-US" sz="5000">
                <a:solidFill>
                  <a:srgbClr val="04617b"/>
                </a:solidFill>
                <a:latin typeface="Calibri"/>
              </a:rPr>
              <a:t>SPECIAL CONFINING REINFORCEMENT</a:t>
            </a:r>
            <a:endParaRPr/>
          </a:p>
        </p:txBody>
      </p:sp>
      <p:pic>
        <p:nvPicPr>
          <p:cNvPr descr="" id="113" name="Content Placeholder 5"/>
          <p:cNvPicPr/>
          <p:nvPr/>
        </p:nvPicPr>
        <p:blipFill>
          <a:blip r:embed="rId1"/>
          <a:stretch>
            <a:fillRect/>
          </a:stretch>
        </p:blipFill>
        <p:spPr>
          <a:xfrm>
            <a:off x="2666880" y="3420360"/>
            <a:ext cx="3809520" cy="1418760"/>
          </a:xfrm>
          <a:prstGeom prst="rect">
            <a:avLst/>
          </a:prstGeom>
          <a:ln>
            <a:noFill/>
          </a:ln>
        </p:spPr>
      </p:pic>
      <p:pic>
        <p:nvPicPr>
          <p:cNvPr descr="" id="114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981080"/>
            <a:ext cx="5333760" cy="4676400"/>
          </a:xfrm>
          <a:prstGeom prst="rect">
            <a:avLst/>
          </a:prstGeom>
          <a:ln>
            <a:noFill/>
          </a:ln>
        </p:spPr>
      </p:pic>
    </p:spTree>
  </p:cSld>
  <p:transition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