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4" r:id="rId1"/>
  </p:sldMasterIdLst>
  <p:sldIdLst>
    <p:sldId id="256" r:id="rId2"/>
    <p:sldId id="279" r:id="rId3"/>
    <p:sldId id="265" r:id="rId4"/>
    <p:sldId id="258" r:id="rId5"/>
    <p:sldId id="268" r:id="rId6"/>
    <p:sldId id="259" r:id="rId7"/>
    <p:sldId id="260" r:id="rId8"/>
    <p:sldId id="275" r:id="rId9"/>
    <p:sldId id="277" r:id="rId10"/>
    <p:sldId id="261" r:id="rId11"/>
    <p:sldId id="267" r:id="rId12"/>
    <p:sldId id="280" r:id="rId13"/>
    <p:sldId id="262" r:id="rId14"/>
    <p:sldId id="270" r:id="rId15"/>
    <p:sldId id="274" r:id="rId16"/>
    <p:sldId id="271" r:id="rId17"/>
    <p:sldId id="269" r:id="rId18"/>
    <p:sldId id="272" r:id="rId19"/>
    <p:sldId id="273" r:id="rId20"/>
    <p:sldId id="263" r:id="rId21"/>
    <p:sldId id="26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12" autoAdjust="0"/>
    <p:restoredTop sz="94660"/>
  </p:normalViewPr>
  <p:slideViewPr>
    <p:cSldViewPr snapToGrid="0">
      <p:cViewPr varScale="1">
        <p:scale>
          <a:sx n="74" d="100"/>
          <a:sy n="74" d="100"/>
        </p:scale>
        <p:origin x="60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4/7/2015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1189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46863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2045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4603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11929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970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6410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7475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8218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t>4/7/2015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2414094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7511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4/7/2015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693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2407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6332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16637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8598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06389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4/7/2015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96588436"/>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 id="214748381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ias.ac.in_jess_sep2003_esb1511/" TargetMode="External"/><Relationship Id="rId2" Type="http://schemas.openxmlformats.org/officeDocument/2006/relationships/hyperlink" Target="http://www.iitk.ac.in_nicee_iitk-gsdma_ebb_001_30may2013/" TargetMode="External"/><Relationship Id="rId1" Type="http://schemas.openxmlformats.org/officeDocument/2006/relationships/slideLayout" Target="../slideLayouts/slideLayout2.xml"/><Relationship Id="rId4" Type="http://schemas.openxmlformats.org/officeDocument/2006/relationships/hyperlink" Target="http://www.iitk.ac.in_nicee_eqtips_eqtip16/"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INTRODUCTION TO IS 13828 : 1993</a:t>
            </a:r>
            <a:endParaRPr lang="en-IN" dirty="0"/>
          </a:p>
        </p:txBody>
      </p:sp>
      <p:sp>
        <p:nvSpPr>
          <p:cNvPr id="3" name="Subtitle 2"/>
          <p:cNvSpPr>
            <a:spLocks noGrp="1"/>
          </p:cNvSpPr>
          <p:nvPr>
            <p:ph type="subTitle" idx="1"/>
          </p:nvPr>
        </p:nvSpPr>
        <p:spPr>
          <a:xfrm>
            <a:off x="2692398" y="3515932"/>
            <a:ext cx="6815669" cy="1462467"/>
          </a:xfrm>
        </p:spPr>
        <p:txBody>
          <a:bodyPr>
            <a:normAutofit fontScale="70000" lnSpcReduction="20000"/>
          </a:bodyPr>
          <a:lstStyle/>
          <a:p>
            <a:r>
              <a:rPr lang="en-IN" b="1" i="1" dirty="0" smtClean="0"/>
              <a:t>A PRESENTATION BY,</a:t>
            </a:r>
          </a:p>
          <a:p>
            <a:r>
              <a:rPr lang="en-IN" sz="2900" b="1" dirty="0" smtClean="0"/>
              <a:t>AKSHAY GAURAV(D3CE/120147)</a:t>
            </a:r>
          </a:p>
          <a:p>
            <a:r>
              <a:rPr lang="en-IN" sz="2900" b="1" dirty="0" smtClean="0"/>
              <a:t>GARIMA(D3CE/120156)</a:t>
            </a:r>
          </a:p>
          <a:p>
            <a:r>
              <a:rPr lang="en-IN" sz="2900" b="1" dirty="0" smtClean="0"/>
              <a:t>AMRITA(D3CE/120007)</a:t>
            </a:r>
          </a:p>
        </p:txBody>
      </p:sp>
    </p:spTree>
    <p:extLst>
      <p:ext uri="{BB962C8B-B14F-4D97-AF65-F5344CB8AC3E}">
        <p14:creationId xmlns:p14="http://schemas.microsoft.com/office/powerpoint/2010/main" val="25835484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circle(in)">
                                      <p:cBhvr>
                                        <p:cTn id="25" dur="20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circle(in)">
                                      <p:cBhvr>
                                        <p:cTn id="30" dur="20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circle(in)">
                                      <p:cBhvr>
                                        <p:cTn id="35" dur="20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circle(in)">
                                      <p:cBhvr>
                                        <p:cTn id="4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CATEGORIES OF BUILDINGS</a:t>
            </a:r>
            <a:endParaRPr lang="en-IN" dirty="0"/>
          </a:p>
        </p:txBody>
      </p:sp>
      <p:sp>
        <p:nvSpPr>
          <p:cNvPr id="3" name="Content Placeholder 2"/>
          <p:cNvSpPr>
            <a:spLocks noGrp="1"/>
          </p:cNvSpPr>
          <p:nvPr>
            <p:ph idx="1"/>
          </p:nvPr>
        </p:nvSpPr>
        <p:spPr/>
        <p:txBody>
          <a:bodyPr/>
          <a:lstStyle/>
          <a:p>
            <a:pPr marL="0" indent="0" algn="ctr">
              <a:buNone/>
            </a:pPr>
            <a:r>
              <a:rPr lang="en-IN" baseline="-25000" dirty="0" smtClean="0"/>
              <a:t> </a:t>
            </a:r>
            <a:r>
              <a:rPr lang="el-GR" b="1" dirty="0" smtClean="0"/>
              <a:t>α</a:t>
            </a:r>
            <a:r>
              <a:rPr lang="en-IN" b="1" baseline="-25000" dirty="0" smtClean="0"/>
              <a:t>h </a:t>
            </a:r>
            <a:r>
              <a:rPr lang="en-IN" b="1" dirty="0" smtClean="0"/>
              <a:t>= </a:t>
            </a:r>
            <a:r>
              <a:rPr lang="el-GR" b="1" dirty="0" smtClean="0"/>
              <a:t>α</a:t>
            </a:r>
            <a:r>
              <a:rPr lang="en-IN" b="1" baseline="-25000" dirty="0" smtClean="0"/>
              <a:t>0</a:t>
            </a:r>
            <a:r>
              <a:rPr lang="en-IN" b="1" i="1" dirty="0" smtClean="0"/>
              <a:t> I </a:t>
            </a:r>
            <a:r>
              <a:rPr lang="el-GR" i="1" dirty="0"/>
              <a:t>β</a:t>
            </a:r>
            <a:endParaRPr lang="en-IN" i="1" dirty="0" smtClean="0"/>
          </a:p>
          <a:p>
            <a:r>
              <a:rPr lang="en-IN" b="1" baseline="-25000" dirty="0"/>
              <a:t> </a:t>
            </a:r>
            <a:r>
              <a:rPr lang="el-GR" b="1" dirty="0"/>
              <a:t>α</a:t>
            </a:r>
            <a:r>
              <a:rPr lang="en-IN" b="1" baseline="-25000" dirty="0"/>
              <a:t>h </a:t>
            </a:r>
            <a:r>
              <a:rPr lang="en-IN" b="1" dirty="0"/>
              <a:t>= </a:t>
            </a:r>
            <a:r>
              <a:rPr lang="en-IN" b="1" dirty="0" smtClean="0"/>
              <a:t>Design seismic Coefficient for the building.</a:t>
            </a:r>
          </a:p>
          <a:p>
            <a:r>
              <a:rPr lang="en-IN" b="1" dirty="0"/>
              <a:t> </a:t>
            </a:r>
            <a:r>
              <a:rPr lang="el-GR" b="1" dirty="0"/>
              <a:t>α</a:t>
            </a:r>
            <a:r>
              <a:rPr lang="en-IN" b="1" baseline="-25000" dirty="0"/>
              <a:t>0</a:t>
            </a:r>
            <a:r>
              <a:rPr lang="en-IN" b="1" i="1" dirty="0"/>
              <a:t> </a:t>
            </a:r>
            <a:r>
              <a:rPr lang="en-IN" b="1" dirty="0" smtClean="0"/>
              <a:t>= Basic seismic coefficient for the seismic zone in which the building is located.</a:t>
            </a:r>
          </a:p>
          <a:p>
            <a:r>
              <a:rPr lang="en-IN" b="1" i="1" dirty="0" smtClean="0"/>
              <a:t>I    </a:t>
            </a:r>
            <a:r>
              <a:rPr lang="en-IN" b="1" dirty="0" smtClean="0"/>
              <a:t>= Importance factor applicable to the building.</a:t>
            </a:r>
            <a:endParaRPr lang="en-IN" b="1" i="1" dirty="0" smtClean="0"/>
          </a:p>
          <a:p>
            <a:r>
              <a:rPr lang="el-GR" i="1" dirty="0" smtClean="0"/>
              <a:t>β</a:t>
            </a:r>
            <a:r>
              <a:rPr lang="en-IN" i="1" dirty="0" smtClean="0"/>
              <a:t>  </a:t>
            </a:r>
            <a:r>
              <a:rPr lang="en-IN" b="1" i="1" dirty="0" smtClean="0"/>
              <a:t> </a:t>
            </a:r>
            <a:r>
              <a:rPr lang="en-IN" b="1" dirty="0" smtClean="0"/>
              <a:t>=    Soil foundation factor.</a:t>
            </a:r>
            <a:endParaRPr lang="en-IN" b="1" i="1" dirty="0"/>
          </a:p>
          <a:p>
            <a:endParaRPr lang="en-IN" b="1" i="1" dirty="0" smtClean="0"/>
          </a:p>
        </p:txBody>
      </p:sp>
    </p:spTree>
    <p:extLst>
      <p:ext uri="{BB962C8B-B14F-4D97-AF65-F5344CB8AC3E}">
        <p14:creationId xmlns:p14="http://schemas.microsoft.com/office/powerpoint/2010/main" val="21750506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4179" y="928338"/>
            <a:ext cx="6563641" cy="5001323"/>
          </a:xfrm>
          <a:prstGeom prst="rect">
            <a:avLst/>
          </a:prstGeom>
        </p:spPr>
      </p:pic>
    </p:spTree>
    <p:extLst>
      <p:ext uri="{BB962C8B-B14F-4D97-AF65-F5344CB8AC3E}">
        <p14:creationId xmlns:p14="http://schemas.microsoft.com/office/powerpoint/2010/main" val="34178516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2141" y="940159"/>
            <a:ext cx="6529589" cy="4842455"/>
          </a:xfrm>
          <a:prstGeom prst="rect">
            <a:avLst/>
          </a:prstGeom>
        </p:spPr>
      </p:pic>
    </p:spTree>
    <p:extLst>
      <p:ext uri="{BB962C8B-B14F-4D97-AF65-F5344CB8AC3E}">
        <p14:creationId xmlns:p14="http://schemas.microsoft.com/office/powerpoint/2010/main" val="914629090"/>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LOW STRENGTH MASONRY BUILDINGS</a:t>
            </a:r>
            <a:endParaRPr lang="en-IN" dirty="0"/>
          </a:p>
        </p:txBody>
      </p:sp>
      <p:sp>
        <p:nvSpPr>
          <p:cNvPr id="3" name="Content Placeholder 2"/>
          <p:cNvSpPr>
            <a:spLocks noGrp="1"/>
          </p:cNvSpPr>
          <p:nvPr>
            <p:ph idx="1"/>
          </p:nvPr>
        </p:nvSpPr>
        <p:spPr/>
        <p:txBody>
          <a:bodyPr>
            <a:normAutofit/>
          </a:bodyPr>
          <a:lstStyle/>
          <a:p>
            <a:r>
              <a:rPr lang="en-IN" b="1" dirty="0" smtClean="0"/>
              <a:t>BRICK MASONRY – </a:t>
            </a:r>
            <a:r>
              <a:rPr lang="en-IN" sz="2200" b="1" dirty="0"/>
              <a:t>Earthquake performance of a masonry wall is very</a:t>
            </a:r>
          </a:p>
          <a:p>
            <a:pPr marL="0" indent="0">
              <a:buNone/>
            </a:pPr>
            <a:r>
              <a:rPr lang="en-IN" sz="2200" b="1" dirty="0"/>
              <a:t>sensitive to the properties of its constituents, </a:t>
            </a:r>
            <a:r>
              <a:rPr lang="en-IN" sz="2200" b="1" dirty="0" smtClean="0"/>
              <a:t>namely masonry </a:t>
            </a:r>
            <a:r>
              <a:rPr lang="en-IN" sz="2200" b="1" dirty="0"/>
              <a:t>units and mortar</a:t>
            </a:r>
            <a:r>
              <a:rPr lang="en-IN" sz="2200" b="1" dirty="0" smtClean="0"/>
              <a:t>.</a:t>
            </a:r>
            <a:endParaRPr lang="en-IN" b="1" dirty="0" smtClean="0"/>
          </a:p>
          <a:p>
            <a:endParaRPr lang="en-IN" b="1" dirty="0"/>
          </a:p>
          <a:p>
            <a:r>
              <a:rPr lang="en-IN" b="1" dirty="0" smtClean="0"/>
              <a:t>STONE MASONRY - </a:t>
            </a:r>
            <a:r>
              <a:rPr lang="en-IN" sz="2000" b="1" dirty="0"/>
              <a:t>Low strength stone masonry buildings are weak</a:t>
            </a:r>
          </a:p>
          <a:p>
            <a:pPr marL="0" indent="0">
              <a:buNone/>
            </a:pPr>
            <a:r>
              <a:rPr lang="en-IN" sz="2000" b="1" dirty="0"/>
              <a:t>against earthquakes, and should be avoided in </a:t>
            </a:r>
            <a:r>
              <a:rPr lang="en-IN" sz="2000" b="1" dirty="0" smtClean="0"/>
              <a:t>high seismic zones</a:t>
            </a:r>
            <a:r>
              <a:rPr lang="en-IN" sz="2000" b="1" dirty="0"/>
              <a:t>.</a:t>
            </a:r>
          </a:p>
        </p:txBody>
      </p:sp>
    </p:spTree>
    <p:extLst>
      <p:ext uri="{BB962C8B-B14F-4D97-AF65-F5344CB8AC3E}">
        <p14:creationId xmlns:p14="http://schemas.microsoft.com/office/powerpoint/2010/main" val="414889933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BRICK MASONRY</a:t>
            </a:r>
            <a:endParaRPr lang="en-IN" dirty="0"/>
          </a:p>
        </p:txBody>
      </p:sp>
      <p:sp>
        <p:nvSpPr>
          <p:cNvPr id="4" name="Text Placeholder 3"/>
          <p:cNvSpPr>
            <a:spLocks noGrp="1"/>
          </p:cNvSpPr>
          <p:nvPr>
            <p:ph type="body" sz="half" idx="2"/>
          </p:nvPr>
        </p:nvSpPr>
        <p:spPr>
          <a:xfrm>
            <a:off x="762000" y="3026230"/>
            <a:ext cx="5548649" cy="3439884"/>
          </a:xfrm>
        </p:spPr>
        <p:txBody>
          <a:bodyPr>
            <a:normAutofit/>
          </a:bodyPr>
          <a:lstStyle/>
          <a:p>
            <a:r>
              <a:rPr lang="en-IN" sz="2000" b="1" dirty="0" smtClean="0"/>
              <a:t>Masonry Buildings are brittle structures and one of the most vulnerable of the entire building stock under strong earthquake shaking. Ground Vibrations during earthquake cause inertia forces at locations of mass in the building. These forces travel through the roof and walls of the foundation. The main emphasis is on ensuring that theses forces reach the ground without causing major damage or collapse.</a:t>
            </a:r>
            <a:endParaRPr lang="en-IN" sz="2000" b="1"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10648" y="1094704"/>
            <a:ext cx="4185634" cy="4893972"/>
          </a:xfrm>
        </p:spPr>
      </p:pic>
    </p:spTree>
    <p:extLst>
      <p:ext uri="{BB962C8B-B14F-4D97-AF65-F5344CB8AC3E}">
        <p14:creationId xmlns:p14="http://schemas.microsoft.com/office/powerpoint/2010/main" val="813409800"/>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3029" y="674914"/>
            <a:ext cx="3897085" cy="5529943"/>
          </a:xfrm>
          <a:prstGeom prst="rect">
            <a:avLst/>
          </a:prstGeom>
        </p:spPr>
      </p:pic>
    </p:spTree>
    <p:extLst>
      <p:ext uri="{BB962C8B-B14F-4D97-AF65-F5344CB8AC3E}">
        <p14:creationId xmlns:p14="http://schemas.microsoft.com/office/powerpoint/2010/main" val="131862189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How to Improve behaviour of masonry walls?</a:t>
            </a:r>
            <a:endParaRPr lang="en-IN"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00046" y="2560638"/>
            <a:ext cx="2936382" cy="3595463"/>
          </a:xfrm>
        </p:spPr>
      </p:pic>
      <p:sp>
        <p:nvSpPr>
          <p:cNvPr id="7" name="Content Placeholder 6"/>
          <p:cNvSpPr>
            <a:spLocks noGrp="1"/>
          </p:cNvSpPr>
          <p:nvPr>
            <p:ph sz="half" idx="1"/>
          </p:nvPr>
        </p:nvSpPr>
        <p:spPr>
          <a:xfrm>
            <a:off x="1468192" y="2560320"/>
            <a:ext cx="5331854" cy="3310128"/>
          </a:xfrm>
        </p:spPr>
        <p:txBody>
          <a:bodyPr>
            <a:normAutofit fontScale="25000" lnSpcReduction="20000"/>
          </a:bodyPr>
          <a:lstStyle/>
          <a:p>
            <a:pPr marL="0" indent="0">
              <a:buNone/>
            </a:pPr>
            <a:r>
              <a:rPr lang="en-IN" sz="6400" b="1" dirty="0">
                <a:latin typeface="Times New Roman" panose="02020603050405020304" pitchFamily="18" charset="0"/>
                <a:cs typeface="Times New Roman" panose="02020603050405020304" pitchFamily="18" charset="0"/>
              </a:rPr>
              <a:t>Masonry walls are slender because of their small</a:t>
            </a:r>
          </a:p>
          <a:p>
            <a:pPr marL="0" indent="0">
              <a:buNone/>
            </a:pPr>
            <a:r>
              <a:rPr lang="en-IN" sz="6400" b="1" dirty="0">
                <a:latin typeface="Times New Roman" panose="02020603050405020304" pitchFamily="18" charset="0"/>
                <a:cs typeface="Times New Roman" panose="02020603050405020304" pitchFamily="18" charset="0"/>
              </a:rPr>
              <a:t>thickness compared to their height and length. A</a:t>
            </a:r>
          </a:p>
          <a:p>
            <a:pPr marL="0" indent="0">
              <a:buNone/>
            </a:pPr>
            <a:r>
              <a:rPr lang="en-IN" sz="6400" b="1" dirty="0">
                <a:latin typeface="Times New Roman" panose="02020603050405020304" pitchFamily="18" charset="0"/>
                <a:cs typeface="Times New Roman" panose="02020603050405020304" pitchFamily="18" charset="0"/>
              </a:rPr>
              <a:t>simple way of making these walls behave well during</a:t>
            </a:r>
          </a:p>
          <a:p>
            <a:pPr marL="0" indent="0">
              <a:buNone/>
            </a:pPr>
            <a:r>
              <a:rPr lang="en-IN" sz="6400" b="1" dirty="0">
                <a:latin typeface="Times New Roman" panose="02020603050405020304" pitchFamily="18" charset="0"/>
                <a:cs typeface="Times New Roman" panose="02020603050405020304" pitchFamily="18" charset="0"/>
              </a:rPr>
              <a:t>earthquake shaking is by making them act together as</a:t>
            </a:r>
          </a:p>
          <a:p>
            <a:pPr marL="0" indent="0">
              <a:buNone/>
            </a:pPr>
            <a:r>
              <a:rPr lang="en-IN" sz="6400" b="1" dirty="0">
                <a:latin typeface="Times New Roman" panose="02020603050405020304" pitchFamily="18" charset="0"/>
                <a:cs typeface="Times New Roman" panose="02020603050405020304" pitchFamily="18" charset="0"/>
              </a:rPr>
              <a:t>a box along with the roof at the top and with the</a:t>
            </a:r>
          </a:p>
          <a:p>
            <a:pPr marL="0" indent="0">
              <a:buNone/>
            </a:pPr>
            <a:r>
              <a:rPr lang="en-IN" sz="6400" b="1" dirty="0">
                <a:latin typeface="Times New Roman" panose="02020603050405020304" pitchFamily="18" charset="0"/>
                <a:cs typeface="Times New Roman" panose="02020603050405020304" pitchFamily="18" charset="0"/>
              </a:rPr>
              <a:t>foundation at the bottom</a:t>
            </a:r>
            <a:r>
              <a:rPr lang="en-IN" sz="6400" b="1" dirty="0" smtClean="0">
                <a:latin typeface="Times New Roman" panose="02020603050405020304" pitchFamily="18" charset="0"/>
                <a:cs typeface="Times New Roman" panose="02020603050405020304" pitchFamily="18" charset="0"/>
              </a:rPr>
              <a:t>.. </a:t>
            </a:r>
            <a:r>
              <a:rPr lang="en-IN" sz="6400" b="1" dirty="0">
                <a:latin typeface="Times New Roman" panose="02020603050405020304" pitchFamily="18" charset="0"/>
                <a:cs typeface="Times New Roman" panose="02020603050405020304" pitchFamily="18" charset="0"/>
              </a:rPr>
              <a:t>Firstly,</a:t>
            </a:r>
          </a:p>
          <a:p>
            <a:pPr marL="0" indent="0">
              <a:buNone/>
            </a:pPr>
            <a:r>
              <a:rPr lang="en-IN" sz="6400" b="1" dirty="0">
                <a:latin typeface="Times New Roman" panose="02020603050405020304" pitchFamily="18" charset="0"/>
                <a:cs typeface="Times New Roman" panose="02020603050405020304" pitchFamily="18" charset="0"/>
              </a:rPr>
              <a:t>connections between the walls should be good. This</a:t>
            </a:r>
          </a:p>
          <a:p>
            <a:pPr marL="0" indent="0">
              <a:buNone/>
            </a:pPr>
            <a:r>
              <a:rPr lang="en-IN" sz="6400" b="1" dirty="0">
                <a:latin typeface="Times New Roman" panose="02020603050405020304" pitchFamily="18" charset="0"/>
                <a:cs typeface="Times New Roman" panose="02020603050405020304" pitchFamily="18" charset="0"/>
              </a:rPr>
              <a:t>can be achieved by (a) ensuring good interlocking of</a:t>
            </a:r>
          </a:p>
          <a:p>
            <a:pPr marL="0" indent="0">
              <a:buNone/>
            </a:pPr>
            <a:r>
              <a:rPr lang="en-IN" sz="6400" b="1" dirty="0">
                <a:latin typeface="Times New Roman" panose="02020603050405020304" pitchFamily="18" charset="0"/>
                <a:cs typeface="Times New Roman" panose="02020603050405020304" pitchFamily="18" charset="0"/>
              </a:rPr>
              <a:t>the masonry courses at the junctions, and (b)</a:t>
            </a:r>
          </a:p>
          <a:p>
            <a:pPr marL="0" indent="0">
              <a:buNone/>
            </a:pPr>
            <a:r>
              <a:rPr lang="en-IN" sz="6400" b="1" dirty="0">
                <a:latin typeface="Times New Roman" panose="02020603050405020304" pitchFamily="18" charset="0"/>
                <a:cs typeface="Times New Roman" panose="02020603050405020304" pitchFamily="18" charset="0"/>
              </a:rPr>
              <a:t>employing horizontal bands at various levels,</a:t>
            </a:r>
          </a:p>
          <a:p>
            <a:pPr marL="0" indent="0">
              <a:buNone/>
            </a:pPr>
            <a:r>
              <a:rPr lang="en-IN" sz="6400" b="1" dirty="0">
                <a:latin typeface="Times New Roman" panose="02020603050405020304" pitchFamily="18" charset="0"/>
                <a:cs typeface="Times New Roman" panose="02020603050405020304" pitchFamily="18" charset="0"/>
              </a:rPr>
              <a:t>particularly at the lintel </a:t>
            </a:r>
            <a:r>
              <a:rPr lang="en-IN" sz="6400" b="1" dirty="0" smtClean="0">
                <a:latin typeface="Times New Roman" panose="02020603050405020304" pitchFamily="18" charset="0"/>
                <a:cs typeface="Times New Roman" panose="02020603050405020304" pitchFamily="18" charset="0"/>
              </a:rPr>
              <a:t>level</a:t>
            </a:r>
            <a:endParaRPr lang="en-IN"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394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2295" y="1467237"/>
            <a:ext cx="3718455" cy="1371600"/>
          </a:xfrm>
        </p:spPr>
        <p:txBody>
          <a:bodyPr/>
          <a:lstStyle/>
          <a:p>
            <a:r>
              <a:rPr lang="en-IN" dirty="0" smtClean="0"/>
              <a:t>STONE MASONRY</a:t>
            </a:r>
            <a:endParaRPr lang="en-IN" dirty="0"/>
          </a:p>
        </p:txBody>
      </p:sp>
      <p:sp>
        <p:nvSpPr>
          <p:cNvPr id="4" name="Text Placeholder 3"/>
          <p:cNvSpPr>
            <a:spLocks noGrp="1"/>
          </p:cNvSpPr>
          <p:nvPr>
            <p:ph type="body" sz="half" idx="2"/>
          </p:nvPr>
        </p:nvSpPr>
        <p:spPr>
          <a:xfrm>
            <a:off x="1339403" y="3031065"/>
            <a:ext cx="4958366" cy="2906096"/>
          </a:xfrm>
        </p:spPr>
        <p:txBody>
          <a:bodyPr>
            <a:noAutofit/>
          </a:bodyPr>
          <a:lstStyle/>
          <a:p>
            <a:pPr algn="l"/>
            <a:r>
              <a:rPr lang="en-IN" sz="1400" b="1" dirty="0" smtClean="0">
                <a:latin typeface="Times New Roman" panose="02020603050405020304" pitchFamily="18" charset="0"/>
                <a:cs typeface="Times New Roman" panose="02020603050405020304" pitchFamily="18" charset="0"/>
              </a:rPr>
              <a:t>In </a:t>
            </a:r>
            <a:r>
              <a:rPr lang="en-IN" sz="1400" b="1" dirty="0">
                <a:latin typeface="Times New Roman" panose="02020603050405020304" pitchFamily="18" charset="0"/>
                <a:cs typeface="Times New Roman" panose="02020603050405020304" pitchFamily="18" charset="0"/>
              </a:rPr>
              <a:t>a typical rural stone house,</a:t>
            </a:r>
          </a:p>
          <a:p>
            <a:pPr algn="l"/>
            <a:r>
              <a:rPr lang="en-IN" sz="1400" b="1" dirty="0">
                <a:latin typeface="Times New Roman" panose="02020603050405020304" pitchFamily="18" charset="0"/>
                <a:cs typeface="Times New Roman" panose="02020603050405020304" pitchFamily="18" charset="0"/>
              </a:rPr>
              <a:t>there are thick stone masonry walls (thickness ranges</a:t>
            </a:r>
          </a:p>
          <a:p>
            <a:pPr algn="l"/>
            <a:r>
              <a:rPr lang="en-IN" sz="1400" b="1" dirty="0">
                <a:latin typeface="Times New Roman" panose="02020603050405020304" pitchFamily="18" charset="0"/>
                <a:cs typeface="Times New Roman" panose="02020603050405020304" pitchFamily="18" charset="0"/>
              </a:rPr>
              <a:t>from 600 to 1200 mm) built using rounded stones from</a:t>
            </a:r>
          </a:p>
          <a:p>
            <a:pPr algn="l"/>
            <a:r>
              <a:rPr lang="en-IN" sz="1400" b="1" dirty="0">
                <a:latin typeface="Times New Roman" panose="02020603050405020304" pitchFamily="18" charset="0"/>
                <a:cs typeface="Times New Roman" panose="02020603050405020304" pitchFamily="18" charset="0"/>
              </a:rPr>
              <a:t>riverbeds bound with mud mortar. These walls are</a:t>
            </a:r>
          </a:p>
          <a:p>
            <a:pPr algn="l"/>
            <a:r>
              <a:rPr lang="en-IN" sz="1400" b="1" dirty="0">
                <a:latin typeface="Times New Roman" panose="02020603050405020304" pitchFamily="18" charset="0"/>
                <a:cs typeface="Times New Roman" panose="02020603050405020304" pitchFamily="18" charset="0"/>
              </a:rPr>
              <a:t>constructed with stones placed in a random manner,</a:t>
            </a:r>
          </a:p>
          <a:p>
            <a:pPr algn="l"/>
            <a:r>
              <a:rPr lang="en-IN" sz="1400" b="1" dirty="0">
                <a:latin typeface="Times New Roman" panose="02020603050405020304" pitchFamily="18" charset="0"/>
                <a:cs typeface="Times New Roman" panose="02020603050405020304" pitchFamily="18" charset="0"/>
              </a:rPr>
              <a:t>and hence do not have the usual layers (or </a:t>
            </a:r>
            <a:r>
              <a:rPr lang="en-IN" sz="1400" b="1" i="1" dirty="0">
                <a:latin typeface="Times New Roman" panose="02020603050405020304" pitchFamily="18" charset="0"/>
                <a:cs typeface="Times New Roman" panose="02020603050405020304" pitchFamily="18" charset="0"/>
              </a:rPr>
              <a:t>courses</a:t>
            </a:r>
            <a:r>
              <a:rPr lang="en-IN" sz="1400" b="1" dirty="0">
                <a:latin typeface="Times New Roman" panose="02020603050405020304" pitchFamily="18" charset="0"/>
                <a:cs typeface="Times New Roman" panose="02020603050405020304" pitchFamily="18" charset="0"/>
              </a:rPr>
              <a:t>)</a:t>
            </a:r>
          </a:p>
          <a:p>
            <a:pPr algn="l"/>
            <a:r>
              <a:rPr lang="en-IN" sz="1400" b="1" dirty="0">
                <a:latin typeface="Times New Roman" panose="02020603050405020304" pitchFamily="18" charset="0"/>
                <a:cs typeface="Times New Roman" panose="02020603050405020304" pitchFamily="18" charset="0"/>
              </a:rPr>
              <a:t>seen in brick walls. These </a:t>
            </a:r>
            <a:r>
              <a:rPr lang="en-IN" sz="1400" b="1" dirty="0" smtClean="0">
                <a:latin typeface="Times New Roman" panose="02020603050405020304" pitchFamily="18" charset="0"/>
                <a:cs typeface="Times New Roman" panose="02020603050405020304" pitchFamily="18" charset="0"/>
              </a:rPr>
              <a:t>uncourse </a:t>
            </a:r>
            <a:r>
              <a:rPr lang="en-IN" sz="1400" b="1" dirty="0">
                <a:latin typeface="Times New Roman" panose="02020603050405020304" pitchFamily="18" charset="0"/>
                <a:cs typeface="Times New Roman" panose="02020603050405020304" pitchFamily="18" charset="0"/>
              </a:rPr>
              <a:t>walls have two</a:t>
            </a:r>
          </a:p>
          <a:p>
            <a:pPr algn="l"/>
            <a:r>
              <a:rPr lang="en-IN" sz="1400" b="1" dirty="0">
                <a:latin typeface="Times New Roman" panose="02020603050405020304" pitchFamily="18" charset="0"/>
                <a:cs typeface="Times New Roman" panose="02020603050405020304" pitchFamily="18" charset="0"/>
              </a:rPr>
              <a:t>exterior vertical layers (called </a:t>
            </a:r>
            <a:r>
              <a:rPr lang="en-IN" sz="1400" b="1" i="1" dirty="0">
                <a:latin typeface="Times New Roman" panose="02020603050405020304" pitchFamily="18" charset="0"/>
                <a:cs typeface="Times New Roman" panose="02020603050405020304" pitchFamily="18" charset="0"/>
              </a:rPr>
              <a:t>wythes</a:t>
            </a:r>
            <a:r>
              <a:rPr lang="en-IN" sz="1400" b="1" dirty="0">
                <a:latin typeface="Times New Roman" panose="02020603050405020304" pitchFamily="18" charset="0"/>
                <a:cs typeface="Times New Roman" panose="02020603050405020304" pitchFamily="18" charset="0"/>
              </a:rPr>
              <a:t>) of large stones,</a:t>
            </a:r>
          </a:p>
          <a:p>
            <a:pPr algn="l"/>
            <a:r>
              <a:rPr lang="en-IN" sz="1400" b="1" dirty="0">
                <a:latin typeface="Times New Roman" panose="02020603050405020304" pitchFamily="18" charset="0"/>
                <a:cs typeface="Times New Roman" panose="02020603050405020304" pitchFamily="18" charset="0"/>
              </a:rPr>
              <a:t>filled in between with loose stone rubble and mud</a:t>
            </a:r>
          </a:p>
          <a:p>
            <a:pPr algn="l"/>
            <a:r>
              <a:rPr lang="en-IN" sz="1400" b="1" dirty="0">
                <a:latin typeface="Times New Roman" panose="02020603050405020304" pitchFamily="18" charset="0"/>
                <a:cs typeface="Times New Roman" panose="02020603050405020304" pitchFamily="18" charset="0"/>
              </a:rPr>
              <a:t>mortar.</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05373" y="1467237"/>
            <a:ext cx="4587526" cy="4469924"/>
          </a:xfrm>
          <a:prstGeom prst="rect">
            <a:avLst/>
          </a:prstGeom>
        </p:spPr>
      </p:pic>
    </p:spTree>
    <p:extLst>
      <p:ext uri="{BB962C8B-B14F-4D97-AF65-F5344CB8AC3E}">
        <p14:creationId xmlns:p14="http://schemas.microsoft.com/office/powerpoint/2010/main" val="30228723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How to make Stone Masonry Buildings Earthquake-Resistant?</a:t>
            </a:r>
            <a:endParaRPr lang="en-IN" dirty="0"/>
          </a:p>
        </p:txBody>
      </p:sp>
      <p:sp>
        <p:nvSpPr>
          <p:cNvPr id="3" name="Content Placeholder 2"/>
          <p:cNvSpPr>
            <a:spLocks noGrp="1"/>
          </p:cNvSpPr>
          <p:nvPr>
            <p:ph sz="half" idx="1"/>
          </p:nvPr>
        </p:nvSpPr>
        <p:spPr/>
        <p:txBody>
          <a:bodyPr>
            <a:normAutofit lnSpcReduction="10000"/>
          </a:bodyPr>
          <a:lstStyle/>
          <a:p>
            <a:pPr marL="342900" indent="-342900">
              <a:buFont typeface="Arial" panose="020B0604020202020204" pitchFamily="34" charset="0"/>
              <a:buChar char="•"/>
            </a:pPr>
            <a:r>
              <a:rPr lang="en-IN" b="1" dirty="0"/>
              <a:t>Ensure proper wall construction.</a:t>
            </a:r>
          </a:p>
          <a:p>
            <a:pPr marL="342900" indent="-342900">
              <a:buFont typeface="Arial" panose="020B0604020202020204" pitchFamily="34" charset="0"/>
              <a:buChar char="•"/>
            </a:pPr>
            <a:r>
              <a:rPr lang="en-IN" b="1" dirty="0"/>
              <a:t>Ensure Proper Bond in Masonry Course.</a:t>
            </a:r>
          </a:p>
          <a:p>
            <a:pPr marL="342900" indent="-342900">
              <a:buFont typeface="Arial" panose="020B0604020202020204" pitchFamily="34" charset="0"/>
              <a:buChar char="•"/>
            </a:pPr>
            <a:r>
              <a:rPr lang="en-IN" b="1" dirty="0"/>
              <a:t>Provide horizontal reinforcing elements.</a:t>
            </a:r>
          </a:p>
          <a:p>
            <a:pPr marL="342900" indent="-342900">
              <a:buFont typeface="Arial" panose="020B0604020202020204" pitchFamily="34" charset="0"/>
              <a:buChar char="•"/>
            </a:pPr>
            <a:r>
              <a:rPr lang="en-IN" b="1" dirty="0"/>
              <a:t>Control on overall dimensions &amp; heights.</a:t>
            </a:r>
          </a:p>
          <a:p>
            <a:pPr marL="342900" indent="-342900">
              <a:buFont typeface="Arial" panose="020B0604020202020204" pitchFamily="34" charset="0"/>
              <a:buChar char="•"/>
            </a:pPr>
            <a:endParaRPr lang="en-IN" b="1" dirty="0"/>
          </a:p>
          <a:p>
            <a:endParaRPr lang="en-IN"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96260" y="2560320"/>
            <a:ext cx="3438659" cy="3595463"/>
          </a:xfrm>
        </p:spPr>
      </p:pic>
    </p:spTree>
    <p:extLst>
      <p:ext uri="{BB962C8B-B14F-4D97-AF65-F5344CB8AC3E}">
        <p14:creationId xmlns:p14="http://schemas.microsoft.com/office/powerpoint/2010/main" val="98924511"/>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9886" y="783772"/>
            <a:ext cx="5007428" cy="5312228"/>
          </a:xfrm>
          <a:prstGeom prst="rect">
            <a:avLst/>
          </a:prstGeom>
        </p:spPr>
      </p:pic>
    </p:spTree>
    <p:extLst>
      <p:ext uri="{BB962C8B-B14F-4D97-AF65-F5344CB8AC3E}">
        <p14:creationId xmlns:p14="http://schemas.microsoft.com/office/powerpoint/2010/main" val="4245753258"/>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6339" y="759854"/>
            <a:ext cx="4639322" cy="5293216"/>
          </a:xfrm>
          <a:prstGeom prst="rect">
            <a:avLst/>
          </a:prstGeom>
        </p:spPr>
      </p:pic>
    </p:spTree>
    <p:extLst>
      <p:ext uri="{BB962C8B-B14F-4D97-AF65-F5344CB8AC3E}">
        <p14:creationId xmlns:p14="http://schemas.microsoft.com/office/powerpoint/2010/main" val="3790993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REFERENCES</a:t>
            </a:r>
            <a:endParaRPr lang="en-IN" dirty="0"/>
          </a:p>
        </p:txBody>
      </p:sp>
      <p:sp>
        <p:nvSpPr>
          <p:cNvPr id="3" name="Content Placeholder 2"/>
          <p:cNvSpPr>
            <a:spLocks noGrp="1"/>
          </p:cNvSpPr>
          <p:nvPr>
            <p:ph idx="1"/>
          </p:nvPr>
        </p:nvSpPr>
        <p:spPr>
          <a:xfrm>
            <a:off x="1295401" y="2485623"/>
            <a:ext cx="9601196" cy="3390245"/>
          </a:xfrm>
        </p:spPr>
        <p:txBody>
          <a:bodyPr>
            <a:normAutofit/>
          </a:bodyPr>
          <a:lstStyle/>
          <a:p>
            <a:r>
              <a:rPr lang="en-IN" dirty="0" smtClean="0">
                <a:hlinkClick r:id="rId2"/>
              </a:rPr>
              <a:t>IS 13828:1993 (Reaffirmed 1998)</a:t>
            </a:r>
          </a:p>
          <a:p>
            <a:r>
              <a:rPr lang="en-IN" dirty="0" smtClean="0">
                <a:hlinkClick r:id="rId2"/>
              </a:rPr>
              <a:t>www.iitk.ac.in_nicee_IITK-GSDMA_EBB_001_30May2013</a:t>
            </a:r>
            <a:endParaRPr lang="en-IN" dirty="0" smtClean="0"/>
          </a:p>
          <a:p>
            <a:r>
              <a:rPr lang="en-IN" dirty="0" smtClean="0">
                <a:hlinkClick r:id="rId3"/>
              </a:rPr>
              <a:t>www.ias.ac.in_jess_sep2003_Esb1511</a:t>
            </a:r>
            <a:endParaRPr lang="en-IN" dirty="0" smtClean="0"/>
          </a:p>
          <a:p>
            <a:r>
              <a:rPr lang="en-IN" dirty="0"/>
              <a:t>www.tn.gov.in_tsunami_digitallibrary_ebooks-web_48 </a:t>
            </a:r>
            <a:r>
              <a:rPr lang="en-IN" dirty="0" err="1" smtClean="0"/>
              <a:t>Earthquake_safe_construction_of_masonry_building</a:t>
            </a:r>
            <a:endParaRPr lang="en-IN" dirty="0" smtClean="0"/>
          </a:p>
          <a:p>
            <a:r>
              <a:rPr lang="en-IN" dirty="0" smtClean="0">
                <a:hlinkClick r:id="rId4"/>
              </a:rPr>
              <a:t>www.iitk.ac.in_nicee_EQTips_EQTip16</a:t>
            </a:r>
            <a:endParaRPr lang="en-IN" dirty="0" smtClean="0"/>
          </a:p>
          <a:p>
            <a:endParaRPr lang="en-IN" dirty="0" smtClean="0"/>
          </a:p>
          <a:p>
            <a:endParaRPr lang="en-IN" dirty="0" smtClean="0"/>
          </a:p>
          <a:p>
            <a:endParaRPr lang="en-IN" dirty="0" smtClean="0"/>
          </a:p>
          <a:p>
            <a:endParaRPr lang="en-IN" dirty="0"/>
          </a:p>
        </p:txBody>
      </p:sp>
    </p:spTree>
    <p:extLst>
      <p:ext uri="{BB962C8B-B14F-4D97-AF65-F5344CB8AC3E}">
        <p14:creationId xmlns:p14="http://schemas.microsoft.com/office/powerpoint/2010/main" val="1297201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THANK YOU !!!</a:t>
            </a: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1234" y="2511380"/>
            <a:ext cx="4868214" cy="3387143"/>
          </a:xfrm>
        </p:spPr>
      </p:pic>
    </p:spTree>
    <p:extLst>
      <p:ext uri="{BB962C8B-B14F-4D97-AF65-F5344CB8AC3E}">
        <p14:creationId xmlns:p14="http://schemas.microsoft.com/office/powerpoint/2010/main" val="3158569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CONTENTS</a:t>
            </a:r>
            <a:endParaRPr lang="en-IN" dirty="0"/>
          </a:p>
        </p:txBody>
      </p:sp>
      <p:sp>
        <p:nvSpPr>
          <p:cNvPr id="3" name="Content Placeholder 2"/>
          <p:cNvSpPr>
            <a:spLocks noGrp="1"/>
          </p:cNvSpPr>
          <p:nvPr>
            <p:ph idx="1"/>
          </p:nvPr>
        </p:nvSpPr>
        <p:spPr/>
        <p:txBody>
          <a:bodyPr>
            <a:normAutofit/>
          </a:bodyPr>
          <a:lstStyle/>
          <a:p>
            <a:r>
              <a:rPr lang="en-IN" b="1" dirty="0" smtClean="0"/>
              <a:t>TERMINOLOGY</a:t>
            </a:r>
          </a:p>
          <a:p>
            <a:r>
              <a:rPr lang="en-IN" b="1" dirty="0" smtClean="0"/>
              <a:t>GENERAL PRINCIPLES</a:t>
            </a:r>
          </a:p>
          <a:p>
            <a:r>
              <a:rPr lang="en-IN" b="1" dirty="0" smtClean="0"/>
              <a:t>SPECIAL CONSTRUCTION FEATURES</a:t>
            </a:r>
          </a:p>
          <a:p>
            <a:r>
              <a:rPr lang="en-IN" b="1" dirty="0" smtClean="0"/>
              <a:t>CATEGORIES OF BUILDINGS</a:t>
            </a:r>
          </a:p>
          <a:p>
            <a:r>
              <a:rPr lang="en-IN" b="1" dirty="0" smtClean="0"/>
              <a:t>LOW STRENGTH MASONRY BUILDINGS</a:t>
            </a:r>
          </a:p>
          <a:p>
            <a:r>
              <a:rPr lang="en-IN" b="1" dirty="0" smtClean="0"/>
              <a:t>REFERENCES</a:t>
            </a:r>
          </a:p>
          <a:p>
            <a:endParaRPr lang="en-IN" dirty="0" smtClean="0"/>
          </a:p>
        </p:txBody>
      </p:sp>
    </p:spTree>
    <p:extLst>
      <p:ext uri="{BB962C8B-B14F-4D97-AF65-F5344CB8AC3E}">
        <p14:creationId xmlns:p14="http://schemas.microsoft.com/office/powerpoint/2010/main" val="40268902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down)">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ipe(down)">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wipe(down)">
                                      <p:cBhvr>
                                        <p:cTn id="3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TERMINOLOGY</a:t>
            </a:r>
            <a:endParaRPr lang="en-IN" dirty="0"/>
          </a:p>
        </p:txBody>
      </p:sp>
      <p:sp>
        <p:nvSpPr>
          <p:cNvPr id="3" name="Content Placeholder 2"/>
          <p:cNvSpPr>
            <a:spLocks noGrp="1"/>
          </p:cNvSpPr>
          <p:nvPr>
            <p:ph idx="1"/>
          </p:nvPr>
        </p:nvSpPr>
        <p:spPr/>
        <p:txBody>
          <a:bodyPr>
            <a:normAutofit fontScale="92500" lnSpcReduction="10000"/>
          </a:bodyPr>
          <a:lstStyle/>
          <a:p>
            <a:r>
              <a:rPr lang="en-IN" b="1" dirty="0" smtClean="0"/>
              <a:t>LOW STRENGTH MASONRY – Includes fired brickwork laid in clay and mud mortar; uncourse, undressed or semi dressed stone masonry in weak mortar; such as cement sand ,lime sand and clay mud. </a:t>
            </a:r>
          </a:p>
          <a:p>
            <a:r>
              <a:rPr lang="en-IN" b="1" dirty="0" smtClean="0"/>
              <a:t>CENTRE OF RIGIDITY – The point in a structure where a lateral force shall be applied to produce equal deflections of its components at any one level in any particular direction.</a:t>
            </a:r>
          </a:p>
          <a:p>
            <a:r>
              <a:rPr lang="en-IN" b="1" dirty="0" smtClean="0"/>
              <a:t>SHEAR WALL  - A wall designed to resist lateral force in its own plane.</a:t>
            </a:r>
          </a:p>
          <a:p>
            <a:r>
              <a:rPr lang="en-IN" b="1" dirty="0" smtClean="0"/>
              <a:t>BOX SYSTEM – A bearing wall structure without a space frame, the horizontal forces being resisted by the walls acting as shear walls.</a:t>
            </a:r>
          </a:p>
        </p:txBody>
      </p:sp>
    </p:spTree>
    <p:extLst>
      <p:ext uri="{BB962C8B-B14F-4D97-AF65-F5344CB8AC3E}">
        <p14:creationId xmlns:p14="http://schemas.microsoft.com/office/powerpoint/2010/main" val="1509299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TERMINOLOGY</a:t>
            </a:r>
            <a:endParaRPr lang="en-IN" dirty="0"/>
          </a:p>
        </p:txBody>
      </p:sp>
      <p:sp>
        <p:nvSpPr>
          <p:cNvPr id="3" name="Content Placeholder 2"/>
          <p:cNvSpPr>
            <a:spLocks noGrp="1"/>
          </p:cNvSpPr>
          <p:nvPr>
            <p:ph idx="1"/>
          </p:nvPr>
        </p:nvSpPr>
        <p:spPr/>
        <p:txBody>
          <a:bodyPr>
            <a:normAutofit fontScale="92500" lnSpcReduction="10000"/>
          </a:bodyPr>
          <a:lstStyle/>
          <a:p>
            <a:r>
              <a:rPr lang="en-IN" b="1" dirty="0"/>
              <a:t>BAND – A reinforced </a:t>
            </a:r>
            <a:r>
              <a:rPr lang="en-IN" b="1" dirty="0" smtClean="0"/>
              <a:t>concrete, reinforced </a:t>
            </a:r>
            <a:r>
              <a:rPr lang="en-IN" b="1" dirty="0"/>
              <a:t>brick or wooden runner provided horizontally in the walls to tie them together and to </a:t>
            </a:r>
            <a:r>
              <a:rPr lang="en-IN" b="1" dirty="0" smtClean="0"/>
              <a:t>impart </a:t>
            </a:r>
            <a:r>
              <a:rPr lang="en-IN" b="1" dirty="0"/>
              <a:t>horizontal bending strength in them.</a:t>
            </a:r>
          </a:p>
          <a:p>
            <a:r>
              <a:rPr lang="en-IN" b="1" dirty="0"/>
              <a:t>SEISMIC ZONES AND SEISMIC COEFFICIENT – The seismic zones </a:t>
            </a:r>
            <a:r>
              <a:rPr lang="az-Cyrl-AZ" b="1" dirty="0" smtClean="0"/>
              <a:t>І</a:t>
            </a:r>
            <a:r>
              <a:rPr lang="en-IN" b="1" smtClean="0"/>
              <a:t>I to </a:t>
            </a:r>
            <a:r>
              <a:rPr lang="en-IN" b="1" dirty="0"/>
              <a:t>V  as classified and the corresponding basic seismic coefficient </a:t>
            </a:r>
            <a:r>
              <a:rPr lang="el-GR" b="1" dirty="0"/>
              <a:t>α</a:t>
            </a:r>
            <a:r>
              <a:rPr lang="en-IN" b="1" baseline="-25000" dirty="0"/>
              <a:t>0</a:t>
            </a:r>
            <a:r>
              <a:rPr lang="en-IN" b="1" dirty="0"/>
              <a:t> ,as specified in IS 1893:1984.</a:t>
            </a:r>
            <a:endParaRPr lang="en-IN" b="1" baseline="-25000" dirty="0"/>
          </a:p>
          <a:p>
            <a:r>
              <a:rPr lang="en-IN" b="1" dirty="0"/>
              <a:t>CONCRETE GRADES – 28 days crushing strength of concrete cubes of 150 mm side in </a:t>
            </a:r>
            <a:r>
              <a:rPr lang="en-IN" b="1" dirty="0" smtClean="0"/>
              <a:t>MPa </a:t>
            </a:r>
            <a:r>
              <a:rPr lang="en-IN" b="1" dirty="0"/>
              <a:t>for example, for M15 grade concrete crushing strength 15 </a:t>
            </a:r>
            <a:r>
              <a:rPr lang="en-IN" b="1" dirty="0" smtClean="0"/>
              <a:t>MPa</a:t>
            </a:r>
            <a:r>
              <a:rPr lang="en-IN" b="1" dirty="0"/>
              <a:t>.</a:t>
            </a:r>
          </a:p>
          <a:p>
            <a:endParaRPr lang="en-IN" dirty="0"/>
          </a:p>
        </p:txBody>
      </p:sp>
    </p:spTree>
    <p:extLst>
      <p:ext uri="{BB962C8B-B14F-4D97-AF65-F5344CB8AC3E}">
        <p14:creationId xmlns:p14="http://schemas.microsoft.com/office/powerpoint/2010/main" val="40281610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GENERAL PRINCIPLES</a:t>
            </a:r>
            <a:endParaRPr lang="en-IN" dirty="0"/>
          </a:p>
        </p:txBody>
      </p:sp>
      <p:sp>
        <p:nvSpPr>
          <p:cNvPr id="3" name="Content Placeholder 2"/>
          <p:cNvSpPr>
            <a:spLocks noGrp="1"/>
          </p:cNvSpPr>
          <p:nvPr>
            <p:ph idx="1"/>
          </p:nvPr>
        </p:nvSpPr>
        <p:spPr/>
        <p:txBody>
          <a:bodyPr/>
          <a:lstStyle/>
          <a:p>
            <a:r>
              <a:rPr lang="en-IN" b="1" dirty="0" smtClean="0"/>
              <a:t>LIGHTNESS</a:t>
            </a:r>
          </a:p>
          <a:p>
            <a:r>
              <a:rPr lang="en-IN" b="1" dirty="0" smtClean="0"/>
              <a:t>CONTINUITY OF CONSTRUCTION</a:t>
            </a:r>
          </a:p>
          <a:p>
            <a:r>
              <a:rPr lang="en-IN" b="1" dirty="0" smtClean="0"/>
              <a:t>PROJECTING &amp; SUSPENDED PARTS.</a:t>
            </a:r>
          </a:p>
          <a:p>
            <a:r>
              <a:rPr lang="en-IN" b="1" dirty="0" smtClean="0"/>
              <a:t>SHAPE OF BUILDING.</a:t>
            </a:r>
          </a:p>
          <a:p>
            <a:r>
              <a:rPr lang="en-IN" b="1" dirty="0" smtClean="0"/>
              <a:t>FIRE SAFETY.</a:t>
            </a:r>
            <a:endParaRPr lang="en-IN" b="1" dirty="0"/>
          </a:p>
        </p:txBody>
      </p:sp>
    </p:spTree>
    <p:extLst>
      <p:ext uri="{BB962C8B-B14F-4D97-AF65-F5344CB8AC3E}">
        <p14:creationId xmlns:p14="http://schemas.microsoft.com/office/powerpoint/2010/main" val="30628565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SPECIAL CONSTRUCTION FEATURES</a:t>
            </a:r>
            <a:endParaRPr lang="en-IN" dirty="0"/>
          </a:p>
        </p:txBody>
      </p:sp>
      <p:sp>
        <p:nvSpPr>
          <p:cNvPr id="3" name="Content Placeholder 2"/>
          <p:cNvSpPr>
            <a:spLocks noGrp="1"/>
          </p:cNvSpPr>
          <p:nvPr>
            <p:ph idx="1"/>
          </p:nvPr>
        </p:nvSpPr>
        <p:spPr/>
        <p:txBody>
          <a:bodyPr/>
          <a:lstStyle/>
          <a:p>
            <a:r>
              <a:rPr lang="en-IN" b="1" dirty="0" smtClean="0"/>
              <a:t>FOUNDATIONS</a:t>
            </a:r>
          </a:p>
          <a:p>
            <a:endParaRPr lang="en-IN" b="1" dirty="0" smtClean="0"/>
          </a:p>
          <a:p>
            <a:endParaRPr lang="en-IN" b="1" dirty="0" smtClean="0"/>
          </a:p>
          <a:p>
            <a:r>
              <a:rPr lang="en-IN" b="1" dirty="0" smtClean="0"/>
              <a:t>STAIRCASES</a:t>
            </a:r>
            <a:endParaRPr lang="en-IN" b="1" dirty="0" smtClean="0"/>
          </a:p>
          <a:p>
            <a:endParaRPr lang="en-IN" dirty="0"/>
          </a:p>
        </p:txBody>
      </p:sp>
    </p:spTree>
    <p:extLst>
      <p:ext uri="{BB962C8B-B14F-4D97-AF65-F5344CB8AC3E}">
        <p14:creationId xmlns:p14="http://schemas.microsoft.com/office/powerpoint/2010/main" val="59586538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Foundations Provision</a:t>
            </a:r>
            <a:endParaRPr lang="en-IN"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54649" y="892511"/>
            <a:ext cx="5223260" cy="4993134"/>
          </a:xfrm>
        </p:spPr>
      </p:pic>
      <p:sp>
        <p:nvSpPr>
          <p:cNvPr id="4" name="Text Placeholder 3"/>
          <p:cNvSpPr>
            <a:spLocks noGrp="1"/>
          </p:cNvSpPr>
          <p:nvPr>
            <p:ph type="body" sz="half" idx="2"/>
          </p:nvPr>
        </p:nvSpPr>
        <p:spPr/>
        <p:txBody>
          <a:bodyPr>
            <a:normAutofit/>
          </a:bodyPr>
          <a:lstStyle/>
          <a:p>
            <a:r>
              <a:rPr lang="en-IN" sz="1800" b="1" dirty="0" smtClean="0"/>
              <a:t>As per IS 13828:1993</a:t>
            </a:r>
            <a:endParaRPr lang="en-IN" sz="1800" b="1" dirty="0"/>
          </a:p>
        </p:txBody>
      </p:sp>
    </p:spTree>
    <p:extLst>
      <p:ext uri="{BB962C8B-B14F-4D97-AF65-F5344CB8AC3E}">
        <p14:creationId xmlns:p14="http://schemas.microsoft.com/office/powerpoint/2010/main" val="15462687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Staircases Provision</a:t>
            </a:r>
            <a:endParaRPr lang="en-IN"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18138" y="1436889"/>
            <a:ext cx="5470525" cy="4242694"/>
          </a:xfrm>
        </p:spPr>
      </p:pic>
      <p:sp>
        <p:nvSpPr>
          <p:cNvPr id="4" name="Text Placeholder 3"/>
          <p:cNvSpPr>
            <a:spLocks noGrp="1"/>
          </p:cNvSpPr>
          <p:nvPr>
            <p:ph type="body" sz="half" idx="2"/>
          </p:nvPr>
        </p:nvSpPr>
        <p:spPr/>
        <p:txBody>
          <a:bodyPr/>
          <a:lstStyle/>
          <a:p>
            <a:r>
              <a:rPr lang="en-IN" dirty="0" smtClean="0"/>
              <a:t>As per IS 13828:1993</a:t>
            </a:r>
            <a:endParaRPr lang="en-IN" dirty="0"/>
          </a:p>
        </p:txBody>
      </p:sp>
    </p:spTree>
    <p:extLst>
      <p:ext uri="{BB962C8B-B14F-4D97-AF65-F5344CB8AC3E}">
        <p14:creationId xmlns:p14="http://schemas.microsoft.com/office/powerpoint/2010/main" val="30829516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342</TotalTime>
  <Words>683</Words>
  <Application>Microsoft Office PowerPoint</Application>
  <PresentationFormat>Widescreen</PresentationFormat>
  <Paragraphs>87</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Garamond</vt:lpstr>
      <vt:lpstr>Times New Roman</vt:lpstr>
      <vt:lpstr>Organic</vt:lpstr>
      <vt:lpstr>INTRODUCTION TO IS 13828 : 1993</vt:lpstr>
      <vt:lpstr>PowerPoint Presentation</vt:lpstr>
      <vt:lpstr>CONTENTS</vt:lpstr>
      <vt:lpstr>TERMINOLOGY</vt:lpstr>
      <vt:lpstr>TERMINOLOGY</vt:lpstr>
      <vt:lpstr>GENERAL PRINCIPLES</vt:lpstr>
      <vt:lpstr>SPECIAL CONSTRUCTION FEATURES</vt:lpstr>
      <vt:lpstr>Foundations Provision</vt:lpstr>
      <vt:lpstr>Staircases Provision</vt:lpstr>
      <vt:lpstr>CATEGORIES OF BUILDINGS</vt:lpstr>
      <vt:lpstr>PowerPoint Presentation</vt:lpstr>
      <vt:lpstr>PowerPoint Presentation</vt:lpstr>
      <vt:lpstr>LOW STRENGTH MASONRY BUILDINGS</vt:lpstr>
      <vt:lpstr>BRICK MASONRY</vt:lpstr>
      <vt:lpstr>PowerPoint Presentation</vt:lpstr>
      <vt:lpstr>How to Improve behaviour of masonry walls?</vt:lpstr>
      <vt:lpstr>STONE MASONRY</vt:lpstr>
      <vt:lpstr>How to make Stone Masonry Buildings Earthquake-Resistant?</vt:lpstr>
      <vt:lpstr>PowerPoint Presentation</vt:lpstr>
      <vt:lpstr>REFERENCES</vt:lpstr>
      <vt:lpstr>THANK YOU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HORIZONTAL BAND</dc:title>
  <dc:creator>AKSHAY GAURAV</dc:creator>
  <cp:lastModifiedBy>AKSHAY GAURAV</cp:lastModifiedBy>
  <cp:revision>40</cp:revision>
  <dcterms:created xsi:type="dcterms:W3CDTF">2015-04-02T02:07:26Z</dcterms:created>
  <dcterms:modified xsi:type="dcterms:W3CDTF">2015-04-07T02:38:08Z</dcterms:modified>
</cp:coreProperties>
</file>