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77" r:id="rId2"/>
    <p:sldId id="278" r:id="rId3"/>
    <p:sldId id="279" r:id="rId4"/>
    <p:sldId id="263" r:id="rId5"/>
    <p:sldId id="264" r:id="rId6"/>
    <p:sldId id="265" r:id="rId7"/>
    <p:sldId id="266" r:id="rId8"/>
    <p:sldId id="268" r:id="rId9"/>
    <p:sldId id="269" r:id="rId10"/>
    <p:sldId id="271" r:id="rId11"/>
    <p:sldId id="273"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94" autoAdjust="0"/>
    <p:restoredTop sz="94660"/>
  </p:normalViewPr>
  <p:slideViewPr>
    <p:cSldViewPr>
      <p:cViewPr varScale="1">
        <p:scale>
          <a:sx n="65" d="100"/>
          <a:sy n="65"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3D3CB2-3D86-4CE6-AD26-837A3A743531}" type="datetimeFigureOut">
              <a:rPr lang="en-US" smtClean="0"/>
              <a:pPr/>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D3CB2-3D86-4CE6-AD26-837A3A743531}" type="datetimeFigureOut">
              <a:rPr lang="en-US" smtClean="0"/>
              <a:pPr/>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9"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D3CB2-3D86-4CE6-AD26-837A3A743531}" type="datetimeFigureOut">
              <a:rPr lang="en-US" smtClean="0"/>
              <a:pPr/>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D3CB2-3D86-4CE6-AD26-837A3A743531}" type="datetimeFigureOut">
              <a:rPr lang="en-US" smtClean="0"/>
              <a:pPr/>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3D3CB2-3D86-4CE6-AD26-837A3A743531}" type="datetimeFigureOut">
              <a:rPr lang="en-US" smtClean="0"/>
              <a:pPr/>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3D3CB2-3D86-4CE6-AD26-837A3A743531}" type="datetimeFigureOut">
              <a:rPr lang="en-US" smtClean="0"/>
              <a:pPr/>
              <a:t>8/16/2015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3D3CB2-3D86-4CE6-AD26-837A3A743531}" type="datetimeFigureOut">
              <a:rPr lang="en-US" smtClean="0"/>
              <a:pPr/>
              <a:t>8/16/2015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3D3CB2-3D86-4CE6-AD26-837A3A743531}" type="datetimeFigureOut">
              <a:rPr lang="en-US" smtClean="0"/>
              <a:pPr/>
              <a:t>8/16/2015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D3CB2-3D86-4CE6-AD26-837A3A743531}" type="datetimeFigureOut">
              <a:rPr lang="en-US" smtClean="0"/>
              <a:pPr/>
              <a:t>8/16/2015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9"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8" y="273057"/>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9" y="143510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3D3CB2-3D86-4CE6-AD26-837A3A743531}" type="datetimeFigureOut">
              <a:rPr lang="en-US" smtClean="0"/>
              <a:pPr/>
              <a:t>8/16/2015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3D3CB2-3D86-4CE6-AD26-837A3A743531}" type="datetimeFigureOut">
              <a:rPr lang="en-US" smtClean="0"/>
              <a:pPr/>
              <a:t>8/16/2015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BE7EF-2DDC-4BFC-B0D2-842B577052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D3CB2-3D86-4CE6-AD26-837A3A743531}" type="datetimeFigureOut">
              <a:rPr lang="en-US" smtClean="0"/>
              <a:pPr/>
              <a:t>8/16/2015</a:t>
            </a:fld>
            <a:endParaRPr lang="en-US"/>
          </a:p>
        </p:txBody>
      </p:sp>
      <p:sp>
        <p:nvSpPr>
          <p:cNvPr id="5" name="Footer Placeholder 4"/>
          <p:cNvSpPr>
            <a:spLocks noGrp="1"/>
          </p:cNvSpPr>
          <p:nvPr>
            <p:ph type="ftr" sz="quarter" idx="3"/>
          </p:nvPr>
        </p:nvSpPr>
        <p:spPr>
          <a:xfrm>
            <a:off x="3124200" y="6356357"/>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BE7EF-2DDC-4BFC-B0D2-842B577052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066800"/>
            <a:ext cx="8229600" cy="1828800"/>
          </a:xfrm>
        </p:spPr>
        <p:txBody>
          <a:bodyPr>
            <a:normAutofit/>
          </a:bodyPr>
          <a:lstStyle/>
          <a:p>
            <a:r>
              <a:rPr lang="en-US" sz="3600" i="1" dirty="0" smtClean="0">
                <a:solidFill>
                  <a:schemeClr val="tx2"/>
                </a:solidFill>
              </a:rPr>
              <a:t>   Assignment Of Finite Element Method</a:t>
            </a:r>
            <a:r>
              <a:rPr lang="en-US" dirty="0" smtClean="0"/>
              <a:t/>
            </a:r>
            <a:br>
              <a:rPr lang="en-US" dirty="0" smtClean="0"/>
            </a:br>
            <a:endParaRPr lang="en-US" dirty="0"/>
          </a:p>
        </p:txBody>
      </p:sp>
      <p:sp>
        <p:nvSpPr>
          <p:cNvPr id="8" name="Content Placeholder 7"/>
          <p:cNvSpPr>
            <a:spLocks noGrp="1"/>
          </p:cNvSpPr>
          <p:nvPr>
            <p:ph idx="1"/>
          </p:nvPr>
        </p:nvSpPr>
        <p:spPr>
          <a:xfrm>
            <a:off x="457200" y="4038600"/>
            <a:ext cx="7315200" cy="2087570"/>
          </a:xfrm>
        </p:spPr>
        <p:txBody>
          <a:bodyPr>
            <a:normAutofit/>
          </a:bodyPr>
          <a:lstStyle/>
          <a:p>
            <a:pPr>
              <a:buNone/>
            </a:pPr>
            <a:r>
              <a:rPr lang="en-US" sz="1800" dirty="0" smtClean="0"/>
              <a:t> Submitted  To..                                                                         Submitted  by..</a:t>
            </a:r>
          </a:p>
          <a:p>
            <a:pPr>
              <a:buNone/>
            </a:pPr>
            <a:r>
              <a:rPr lang="en-US" sz="1800" dirty="0" smtClean="0"/>
              <a:t> Prof. H.S. </a:t>
            </a:r>
            <a:r>
              <a:rPr lang="en-US" sz="1800" dirty="0" err="1" smtClean="0"/>
              <a:t>Rai</a:t>
            </a:r>
            <a:r>
              <a:rPr lang="en-US" sz="1800" dirty="0" smtClean="0"/>
              <a:t>                                                                             </a:t>
            </a:r>
            <a:r>
              <a:rPr lang="en-US" sz="1800" dirty="0" err="1" smtClean="0"/>
              <a:t>Gurjot</a:t>
            </a:r>
            <a:r>
              <a:rPr lang="en-US" sz="1800" dirty="0" smtClean="0"/>
              <a:t>  </a:t>
            </a:r>
            <a:r>
              <a:rPr lang="en-US" sz="1800" dirty="0" err="1" smtClean="0"/>
              <a:t>Kaur</a:t>
            </a:r>
            <a:endParaRPr lang="en-US" sz="1800" dirty="0" smtClean="0"/>
          </a:p>
          <a:p>
            <a:pPr>
              <a:buNone/>
            </a:pPr>
            <a:r>
              <a:rPr lang="en-US" sz="1800" dirty="0" smtClean="0"/>
              <a:t>                                                                                                     </a:t>
            </a:r>
            <a:r>
              <a:rPr lang="en-US" sz="1800" dirty="0" err="1" smtClean="0"/>
              <a:t>M.Tech</a:t>
            </a:r>
            <a:r>
              <a:rPr lang="en-US" sz="1800" dirty="0" smtClean="0"/>
              <a:t>  (Structural</a:t>
            </a:r>
            <a:r>
              <a:rPr lang="en-US" sz="2000" dirty="0" smtClean="0"/>
              <a:t>)                  </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sz="2000" dirty="0" smtClean="0"/>
          </a:p>
          <a:p>
            <a:endParaRPr lang="en-US" dirty="0" smtClean="0"/>
          </a:p>
          <a:p>
            <a:pP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 </a:t>
            </a:r>
            <a:r>
              <a:rPr lang="en-US" sz="3200" i="1" dirty="0" smtClean="0">
                <a:solidFill>
                  <a:schemeClr val="accent3"/>
                </a:solidFill>
              </a:rPr>
              <a:t>     Analysis..</a:t>
            </a:r>
            <a:endParaRPr lang="en-US" sz="3200" i="1" dirty="0">
              <a:solidFill>
                <a:schemeClr val="accent3"/>
              </a:solidFill>
            </a:endParaRPr>
          </a:p>
        </p:txBody>
      </p:sp>
      <p:sp>
        <p:nvSpPr>
          <p:cNvPr id="2" name="Content Placeholder 1"/>
          <p:cNvSpPr>
            <a:spLocks noGrp="1"/>
          </p:cNvSpPr>
          <p:nvPr>
            <p:ph idx="1"/>
          </p:nvPr>
        </p:nvSpPr>
        <p:spPr/>
        <p:txBody>
          <a:bodyPr>
            <a:normAutofit/>
          </a:bodyPr>
          <a:lstStyle/>
          <a:p>
            <a:pPr>
              <a:buNone/>
            </a:pPr>
            <a:r>
              <a:rPr lang="en-US" sz="2000" dirty="0" smtClean="0"/>
              <a:t>    It is the process of breaking a complex substance into smaller parts in order to gain a better understanding.</a:t>
            </a:r>
          </a:p>
          <a:p>
            <a:pPr>
              <a:buNone/>
            </a:pPr>
            <a:r>
              <a:rPr lang="en-US" sz="2000" dirty="0" smtClean="0"/>
              <a:t>    </a:t>
            </a:r>
            <a:r>
              <a:rPr lang="en-US" sz="2000" dirty="0" smtClean="0">
                <a:solidFill>
                  <a:schemeClr val="accent4"/>
                </a:solidFill>
              </a:rPr>
              <a:t>Structure Analysis</a:t>
            </a:r>
            <a:r>
              <a:rPr lang="en-US" sz="2000" dirty="0" smtClean="0">
                <a:solidFill>
                  <a:schemeClr val="accent3"/>
                </a:solidFill>
              </a:rPr>
              <a:t>..</a:t>
            </a:r>
            <a:r>
              <a:rPr lang="en-US" sz="2000" dirty="0" smtClean="0"/>
              <a:t>Structure analysis is the determination of the effects of loads, on physical structures and their components. A Structure can be statically determinate or indeterminate.</a:t>
            </a:r>
          </a:p>
          <a:p>
            <a:pPr>
              <a:buNone/>
            </a:pPr>
            <a:r>
              <a:rPr lang="en-US" sz="2000" dirty="0" smtClean="0">
                <a:solidFill>
                  <a:schemeClr val="accent4"/>
                </a:solidFill>
              </a:rPr>
              <a:t>  Structure Determinate</a:t>
            </a:r>
            <a:r>
              <a:rPr lang="en-US" sz="2000" dirty="0" smtClean="0">
                <a:solidFill>
                  <a:schemeClr val="accent3">
                    <a:lumMod val="60000"/>
                    <a:lumOff val="40000"/>
                  </a:schemeClr>
                </a:solidFill>
              </a:rPr>
              <a:t>..</a:t>
            </a:r>
            <a:r>
              <a:rPr lang="en-US" sz="2000" dirty="0" smtClean="0"/>
              <a:t>A structure is termed as statically determinate if all of its unknown forces can be determined by using only three equations of static equilibrium. </a:t>
            </a:r>
          </a:p>
          <a:p>
            <a:pPr>
              <a:buNone/>
            </a:pPr>
            <a:r>
              <a:rPr lang="en-US" sz="2000" dirty="0" smtClean="0">
                <a:solidFill>
                  <a:schemeClr val="accent4"/>
                </a:solidFill>
              </a:rPr>
              <a:t>  Example..</a:t>
            </a:r>
            <a:r>
              <a:rPr lang="en-US" sz="2000" dirty="0" smtClean="0"/>
              <a:t>supported beam, cantilever.</a:t>
            </a:r>
          </a:p>
          <a:p>
            <a:pPr>
              <a:buNone/>
            </a:pPr>
            <a:r>
              <a:rPr lang="en-US" sz="2000" dirty="0" smtClean="0">
                <a:solidFill>
                  <a:schemeClr val="accent4"/>
                </a:solidFill>
              </a:rPr>
              <a:t>  Structure indeterminate</a:t>
            </a:r>
            <a:r>
              <a:rPr lang="en-US" sz="2000" dirty="0" smtClean="0">
                <a:solidFill>
                  <a:schemeClr val="accent3">
                    <a:lumMod val="60000"/>
                    <a:lumOff val="40000"/>
                  </a:schemeClr>
                </a:solidFill>
              </a:rPr>
              <a:t>..</a:t>
            </a:r>
            <a:r>
              <a:rPr lang="en-US" sz="2000" dirty="0" smtClean="0"/>
              <a:t>A structure is statically indeterminate, when static equilibrium equations are insufficient for determining  the internal forces and reactions on that structure. Like..fixed beam and continuous beam.</a:t>
            </a:r>
          </a:p>
          <a:p>
            <a:pPr>
              <a:buNone/>
            </a:pPr>
            <a:r>
              <a:rPr lang="en-US" sz="2000" dirty="0" smtClean="0">
                <a:solidFill>
                  <a:schemeClr val="accent3">
                    <a:lumMod val="60000"/>
                    <a:lumOff val="40000"/>
                  </a:schemeClr>
                </a:solidFill>
              </a:rPr>
              <a:t>  </a:t>
            </a:r>
            <a:endParaRPr lang="en-US" sz="2000" dirty="0">
              <a:solidFill>
                <a:schemeClr val="accent3">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   </a:t>
            </a:r>
            <a:r>
              <a:rPr lang="en-US" sz="3200" i="1" dirty="0" smtClean="0">
                <a:solidFill>
                  <a:schemeClr val="accent2"/>
                </a:solidFill>
              </a:rPr>
              <a:t>  Design…</a:t>
            </a:r>
            <a:endParaRPr lang="en-US" sz="3200" i="1" dirty="0">
              <a:solidFill>
                <a:schemeClr val="accent2"/>
              </a:solidFill>
            </a:endParaRPr>
          </a:p>
        </p:txBody>
      </p:sp>
      <p:sp>
        <p:nvSpPr>
          <p:cNvPr id="2" name="Content Placeholder 1"/>
          <p:cNvSpPr>
            <a:spLocks noGrp="1"/>
          </p:cNvSpPr>
          <p:nvPr>
            <p:ph idx="1"/>
          </p:nvPr>
        </p:nvSpPr>
        <p:spPr/>
        <p:txBody>
          <a:bodyPr>
            <a:normAutofit/>
          </a:bodyPr>
          <a:lstStyle/>
          <a:p>
            <a:pPr>
              <a:buNone/>
            </a:pPr>
            <a:r>
              <a:rPr lang="en-US" sz="2000" dirty="0" smtClean="0"/>
              <a:t>     Design is a work process, which has a  perspective and drives development based on the specific customers needs. The design process varies between different projects and design fields. Most designers have their own description of the design process but mostly these resemble each other. The design process varies between different projects and design fields.</a:t>
            </a:r>
          </a:p>
          <a:p>
            <a:pPr>
              <a:buNone/>
            </a:pPr>
            <a:r>
              <a:rPr lang="en-US" sz="2000" dirty="0" smtClean="0"/>
              <a:t>  </a:t>
            </a:r>
            <a:r>
              <a:rPr lang="en-US" sz="2000" dirty="0" smtClean="0">
                <a:solidFill>
                  <a:schemeClr val="accent1"/>
                </a:solidFill>
              </a:rPr>
              <a:t>Structural Design..</a:t>
            </a:r>
            <a:r>
              <a:rPr lang="en-US" sz="2000" dirty="0" smtClean="0"/>
              <a:t>Manner in which the load, bearing  members of the physical framework support each other in sharing the load ( Stress).</a:t>
            </a:r>
          </a:p>
          <a:p>
            <a:pPr>
              <a:buNone/>
            </a:pPr>
            <a:r>
              <a:rPr lang="en-US" sz="2000" dirty="0" smtClean="0">
                <a:solidFill>
                  <a:schemeClr val="accent5">
                    <a:lumMod val="60000"/>
                    <a:lumOff val="40000"/>
                  </a:schemeClr>
                </a:solidFill>
              </a:rPr>
              <a:t>  </a:t>
            </a:r>
            <a:r>
              <a:rPr lang="en-US" sz="2000" dirty="0" smtClean="0">
                <a:solidFill>
                  <a:schemeClr val="accent1"/>
                </a:solidFill>
              </a:rPr>
              <a:t> Objectives </a:t>
            </a:r>
            <a:r>
              <a:rPr lang="en-US" sz="2000" dirty="0" smtClean="0">
                <a:solidFill>
                  <a:schemeClr val="accent5">
                    <a:lumMod val="60000"/>
                    <a:lumOff val="40000"/>
                  </a:schemeClr>
                </a:solidFill>
              </a:rPr>
              <a:t>….</a:t>
            </a:r>
            <a:r>
              <a:rPr lang="en-US" sz="2000" dirty="0" smtClean="0"/>
              <a:t>design of the structures must satisfy these requirements.</a:t>
            </a:r>
          </a:p>
          <a:p>
            <a:pPr>
              <a:buFont typeface="Wingdings" pitchFamily="2" charset="2"/>
              <a:buChar char="§"/>
            </a:pPr>
            <a:r>
              <a:rPr lang="en-US" sz="2000" dirty="0" smtClean="0"/>
              <a:t>    Stability</a:t>
            </a:r>
          </a:p>
          <a:p>
            <a:pPr>
              <a:buFont typeface="Wingdings" pitchFamily="2" charset="2"/>
              <a:buChar char="§"/>
            </a:pPr>
            <a:r>
              <a:rPr lang="en-US" sz="2000" dirty="0" smtClean="0"/>
              <a:t>   Strength</a:t>
            </a:r>
          </a:p>
          <a:p>
            <a:pPr>
              <a:buFont typeface="Wingdings" pitchFamily="2" charset="2"/>
              <a:buChar char="§"/>
            </a:pPr>
            <a:r>
              <a:rPr lang="en-US" sz="2000" dirty="0" smtClean="0"/>
              <a:t>   Serviceability</a:t>
            </a:r>
          </a:p>
          <a:p>
            <a:pPr>
              <a:buNone/>
            </a:pP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normAutofit/>
          </a:bodyPr>
          <a:lstStyle/>
          <a:p>
            <a:pPr>
              <a:buNone/>
            </a:pPr>
            <a:r>
              <a:rPr lang="en-US" sz="2000" dirty="0" smtClean="0">
                <a:solidFill>
                  <a:schemeClr val="accent1"/>
                </a:solidFill>
              </a:rPr>
              <a:t>    Stability..</a:t>
            </a:r>
            <a:r>
              <a:rPr lang="en-US" sz="2000" dirty="0" smtClean="0"/>
              <a:t>to prevent the sliding, buckling of the structure under the action of loads.</a:t>
            </a:r>
          </a:p>
          <a:p>
            <a:pPr>
              <a:buNone/>
            </a:pPr>
            <a:r>
              <a:rPr lang="en-US" sz="2000" dirty="0" smtClean="0">
                <a:solidFill>
                  <a:schemeClr val="bg2">
                    <a:lumMod val="50000"/>
                  </a:schemeClr>
                </a:solidFill>
              </a:rPr>
              <a:t>  </a:t>
            </a:r>
            <a:r>
              <a:rPr lang="en-US" sz="2000" dirty="0" smtClean="0">
                <a:solidFill>
                  <a:schemeClr val="accent1"/>
                </a:solidFill>
              </a:rPr>
              <a:t>Strength</a:t>
            </a:r>
            <a:r>
              <a:rPr lang="en-US" sz="2000" dirty="0" smtClean="0">
                <a:solidFill>
                  <a:schemeClr val="bg2">
                    <a:lumMod val="50000"/>
                  </a:schemeClr>
                </a:solidFill>
              </a:rPr>
              <a:t>…</a:t>
            </a:r>
            <a:r>
              <a:rPr lang="en-US" sz="2000" dirty="0" smtClean="0"/>
              <a:t>to resist safely stresses induced by the loads in the various  structural members.</a:t>
            </a:r>
          </a:p>
          <a:p>
            <a:pPr>
              <a:buNone/>
            </a:pPr>
            <a:r>
              <a:rPr lang="en-US" sz="2000" dirty="0" smtClean="0">
                <a:solidFill>
                  <a:schemeClr val="bg2">
                    <a:lumMod val="50000"/>
                  </a:schemeClr>
                </a:solidFill>
              </a:rPr>
              <a:t> </a:t>
            </a:r>
            <a:r>
              <a:rPr lang="en-US" sz="2000" dirty="0" smtClean="0">
                <a:solidFill>
                  <a:schemeClr val="accent1"/>
                </a:solidFill>
              </a:rPr>
              <a:t> Serviceability</a:t>
            </a:r>
            <a:r>
              <a:rPr lang="en-US" sz="2000" dirty="0" smtClean="0">
                <a:solidFill>
                  <a:schemeClr val="bg2">
                    <a:lumMod val="50000"/>
                  </a:schemeClr>
                </a:solidFill>
              </a:rPr>
              <a:t>..</a:t>
            </a:r>
            <a:r>
              <a:rPr lang="en-US" sz="2000" dirty="0" smtClean="0"/>
              <a:t>to ensure satisfactory performance under the service load conditions. Which implies stiffness and reinforcements to contain deflections, crack-width and vibrations  within acceptable limits.</a:t>
            </a:r>
            <a:endParaRPr lang="en-US" sz="2000" dirty="0">
              <a:solidFill>
                <a:schemeClr val="bg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i="1" dirty="0" smtClean="0"/>
              <a:t/>
            </a:r>
            <a:br>
              <a:rPr lang="en-US" i="1" dirty="0" smtClean="0"/>
            </a:br>
            <a:r>
              <a:rPr lang="en-US" i="1" dirty="0" smtClean="0"/>
              <a:t>             </a:t>
            </a:r>
            <a:r>
              <a:rPr lang="en-US" i="1" dirty="0" smtClean="0">
                <a:solidFill>
                  <a:srgbClr val="7030A0"/>
                </a:solidFill>
              </a:rPr>
              <a:t>Engineering…</a:t>
            </a: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457200" y="1481331"/>
            <a:ext cx="8229600" cy="5205221"/>
          </a:xfrm>
        </p:spPr>
        <p:txBody>
          <a:bodyPr>
            <a:normAutofit fontScale="92500" lnSpcReduction="10000"/>
          </a:bodyPr>
          <a:lstStyle/>
          <a:p>
            <a:pPr>
              <a:buNone/>
            </a:pPr>
            <a:r>
              <a:rPr lang="en-US" sz="2000" dirty="0" smtClean="0">
                <a:solidFill>
                  <a:srgbClr val="002060"/>
                </a:solidFill>
              </a:rPr>
              <a:t>      </a:t>
            </a:r>
            <a:r>
              <a:rPr lang="en-US" sz="2000" dirty="0" smtClean="0"/>
              <a:t>Engineering is the application of Science and math to solve problems. Engineers figure out how things work and final practical uses for scientific discoveries. Engineering is one of  the cornerstones of  education, to </a:t>
            </a:r>
            <a:r>
              <a:rPr lang="en-US" sz="2000" dirty="0" err="1" smtClean="0"/>
              <a:t>inotivate</a:t>
            </a:r>
            <a:r>
              <a:rPr lang="en-US" sz="2000" dirty="0" smtClean="0"/>
              <a:t> students to learn about Science ,technology and mathematics.</a:t>
            </a:r>
          </a:p>
          <a:p>
            <a:pPr>
              <a:buNone/>
            </a:pPr>
            <a:r>
              <a:rPr lang="en-US" sz="2000" dirty="0" smtClean="0"/>
              <a:t>       The fields of engineering is divided into..</a:t>
            </a:r>
          </a:p>
          <a:p>
            <a:pPr marL="457200" indent="-457200">
              <a:buAutoNum type="arabicPeriod"/>
            </a:pPr>
            <a:r>
              <a:rPr lang="en-US" sz="2000" dirty="0" smtClean="0"/>
              <a:t>Mechanical Engineering</a:t>
            </a:r>
          </a:p>
          <a:p>
            <a:pPr marL="457200" indent="-457200">
              <a:buAutoNum type="arabicPeriod"/>
            </a:pPr>
            <a:r>
              <a:rPr lang="en-US" sz="2000" dirty="0" smtClean="0"/>
              <a:t>Electrical Engineering</a:t>
            </a:r>
          </a:p>
          <a:p>
            <a:pPr marL="457200" indent="-457200">
              <a:buAutoNum type="arabicPeriod"/>
            </a:pPr>
            <a:r>
              <a:rPr lang="en-US" sz="2000" dirty="0" smtClean="0"/>
              <a:t>Nuclear Engineering </a:t>
            </a:r>
          </a:p>
          <a:p>
            <a:pPr marL="457200" indent="-457200">
              <a:buAutoNum type="arabicPeriod"/>
            </a:pPr>
            <a:r>
              <a:rPr lang="en-US" sz="2000" dirty="0" smtClean="0"/>
              <a:t>Structural Engineering</a:t>
            </a:r>
          </a:p>
          <a:p>
            <a:pPr marL="457200" indent="-457200">
              <a:buAutoNum type="arabicPeriod"/>
            </a:pPr>
            <a:r>
              <a:rPr lang="en-US" sz="2000" dirty="0" smtClean="0"/>
              <a:t>Chemical Engineering</a:t>
            </a:r>
          </a:p>
          <a:p>
            <a:pPr marL="457200" indent="-457200">
              <a:buAutoNum type="arabicPeriod"/>
            </a:pPr>
            <a:r>
              <a:rPr lang="en-US" sz="2000" dirty="0" smtClean="0"/>
              <a:t>Computer Engineering</a:t>
            </a:r>
          </a:p>
          <a:p>
            <a:pPr marL="457200" indent="-457200">
              <a:buAutoNum type="arabicPeriod"/>
            </a:pPr>
            <a:r>
              <a:rPr lang="en-US" sz="2000" dirty="0" smtClean="0"/>
              <a:t>Industrial Engineering</a:t>
            </a:r>
          </a:p>
          <a:p>
            <a:pPr marL="457200" indent="-457200">
              <a:buAutoNum type="arabicPeriod"/>
            </a:pPr>
            <a:r>
              <a:rPr lang="en-US" sz="2000" dirty="0" smtClean="0"/>
              <a:t>Environmental Engineering</a:t>
            </a:r>
          </a:p>
          <a:p>
            <a:pPr marL="457200" indent="-457200">
              <a:buAutoNum type="arabicPeriod"/>
            </a:pPr>
            <a:r>
              <a:rPr lang="en-US" sz="2000" dirty="0" smtClean="0"/>
              <a:t>Civil Engineering </a:t>
            </a:r>
          </a:p>
          <a:p>
            <a:pPr marL="457200" indent="-457200">
              <a:buNone/>
            </a:pPr>
            <a:r>
              <a:rPr lang="en-US" sz="2000" dirty="0" smtClean="0"/>
              <a:t>10</a:t>
            </a:r>
            <a:r>
              <a:rPr lang="en-US" sz="2200" dirty="0" smtClean="0"/>
              <a:t>.    Biomedical Engineering</a:t>
            </a:r>
          </a:p>
          <a:p>
            <a:pPr>
              <a:buNone/>
            </a:pPr>
            <a:r>
              <a:rPr lang="en-US" sz="2400" b="1" i="1" u="sng" dirty="0" smtClean="0">
                <a:solidFill>
                  <a:srgbClr val="002060"/>
                </a:solidFill>
              </a:rPr>
              <a:t>   </a:t>
            </a:r>
            <a:endParaRPr lang="en-US" sz="2400" b="1" i="1" u="sng"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a:bodyPr>
          <a:lstStyle/>
          <a:p>
            <a:pPr>
              <a:buNone/>
            </a:pPr>
            <a:r>
              <a:rPr lang="en-US" sz="2000" dirty="0" smtClean="0"/>
              <a:t>   A good engineer is a person who makes a design that works with as few original ideas .</a:t>
            </a:r>
          </a:p>
          <a:p>
            <a:pPr>
              <a:buFont typeface="Wingdings" pitchFamily="2" charset="2"/>
              <a:buChar char="Ø"/>
            </a:pPr>
            <a:r>
              <a:rPr lang="en-US" sz="2000" dirty="0" smtClean="0"/>
              <a:t>  Some things which are under engineering like….. Buildings, roads, bridges, vehicles ,computer and other electronic devices.</a:t>
            </a:r>
          </a:p>
          <a:p>
            <a:pPr>
              <a:buNone/>
            </a:pPr>
            <a:endParaRPr lang="en-US" sz="2000" dirty="0" smtClean="0"/>
          </a:p>
          <a:p>
            <a:pPr>
              <a:buFont typeface="Wingdings" pitchFamily="2" charset="2"/>
              <a:buChar char="§"/>
            </a:pPr>
            <a:r>
              <a:rPr lang="en-US" sz="2000" dirty="0" smtClean="0"/>
              <a:t>    Consider that many other professions such as accounting, teaching, and even business studies all have their own mundane and repetitive tasks –  its ability to create something special like a  car that runs on electricity that makes engineering stand out. Engineering provides you  with the opportunity to contribute to the society.</a:t>
            </a:r>
          </a:p>
          <a:p>
            <a:pPr>
              <a:buNone/>
            </a:pPr>
            <a:r>
              <a:rPr lang="en-US" sz="2000" dirty="0" smtClean="0"/>
              <a:t>                      0r</a:t>
            </a:r>
          </a:p>
          <a:p>
            <a:pPr>
              <a:buNone/>
            </a:pPr>
            <a:r>
              <a:rPr lang="en-US" sz="2000" dirty="0" smtClean="0"/>
              <a:t>    In simple terms, engineers identify a problem ,and come up with a solution often creating  something completely new in process.</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    </a:t>
            </a:r>
            <a:r>
              <a:rPr lang="en-US" i="1" dirty="0" smtClean="0">
                <a:solidFill>
                  <a:schemeClr val="accent2"/>
                </a:solidFill>
              </a:rPr>
              <a:t>Civil Engineering..</a:t>
            </a:r>
            <a:endParaRPr lang="en-US" i="1" dirty="0"/>
          </a:p>
        </p:txBody>
      </p:sp>
      <p:sp>
        <p:nvSpPr>
          <p:cNvPr id="2" name="Content Placeholder 1"/>
          <p:cNvSpPr>
            <a:spLocks noGrp="1"/>
          </p:cNvSpPr>
          <p:nvPr>
            <p:ph idx="1"/>
          </p:nvPr>
        </p:nvSpPr>
        <p:spPr>
          <a:xfrm>
            <a:off x="457200" y="1481331"/>
            <a:ext cx="8229600" cy="5224269"/>
          </a:xfrm>
        </p:spPr>
        <p:txBody>
          <a:bodyPr>
            <a:normAutofit/>
          </a:bodyPr>
          <a:lstStyle/>
          <a:p>
            <a:pPr>
              <a:buNone/>
            </a:pPr>
            <a:r>
              <a:rPr lang="en-US" sz="2000" dirty="0" smtClean="0"/>
              <a:t>      Civil engineering is a professional  engineering which deals with design, construction and maintenance of physical and naturally built environment ,including work like  road, bridge, canals, dams, and buildings. It is the design and construction of public works, such as dams, bridges, and other large infrastructure projects. Civil engineering is one of the oldest branch of engineering. also it is the application of physical and scientific principles for solving the problems of society.</a:t>
            </a:r>
          </a:p>
          <a:p>
            <a:pPr>
              <a:buNone/>
            </a:pPr>
            <a:r>
              <a:rPr lang="en-US" sz="2000" dirty="0" smtClean="0"/>
              <a:t>         Its history is linked to  knowledge of structures, material science,      geology, soils etc. </a:t>
            </a:r>
          </a:p>
          <a:p>
            <a:pPr>
              <a:buNone/>
            </a:pPr>
            <a:r>
              <a:rPr lang="en-US" sz="2000" dirty="0"/>
              <a:t> </a:t>
            </a:r>
            <a:r>
              <a:rPr lang="en-US" sz="2000" dirty="0" smtClean="0"/>
              <a:t>                                         OR</a:t>
            </a:r>
          </a:p>
          <a:p>
            <a:pPr>
              <a:buNone/>
            </a:pPr>
            <a:r>
              <a:rPr lang="en-US" sz="2000" dirty="0" smtClean="0"/>
              <a:t>       Civil engineering is so named, because it has to do the work in public sector. All types of infrastructures, roads, bridges, highways and all aspects of  the  building construction  work.</a:t>
            </a:r>
          </a:p>
          <a:p>
            <a:pPr>
              <a:buNone/>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t> </a:t>
            </a:r>
            <a:r>
              <a:rPr lang="en-US" sz="3200" i="1" dirty="0" smtClean="0">
                <a:solidFill>
                  <a:srgbClr val="7030A0"/>
                </a:solidFill>
              </a:rPr>
              <a:t>Importance of Civil Engineering..</a:t>
            </a:r>
            <a:endParaRPr lang="en-US" sz="3200" i="1" dirty="0">
              <a:solidFill>
                <a:srgbClr val="7030A0"/>
              </a:solidFill>
            </a:endParaRPr>
          </a:p>
        </p:txBody>
      </p:sp>
      <p:sp>
        <p:nvSpPr>
          <p:cNvPr id="2" name="Content Placeholder 1"/>
          <p:cNvSpPr>
            <a:spLocks noGrp="1"/>
          </p:cNvSpPr>
          <p:nvPr>
            <p:ph idx="1"/>
          </p:nvPr>
        </p:nvSpPr>
        <p:spPr>
          <a:xfrm>
            <a:off x="457200" y="1481331"/>
            <a:ext cx="8229600" cy="5033771"/>
          </a:xfrm>
        </p:spPr>
        <p:txBody>
          <a:bodyPr>
            <a:normAutofit/>
          </a:bodyPr>
          <a:lstStyle/>
          <a:p>
            <a:pPr>
              <a:buNone/>
            </a:pPr>
            <a:r>
              <a:rPr lang="en-US" sz="2000" dirty="0" smtClean="0"/>
              <a:t>      Civil engineering are becoming more and more important with time. Now they are also responsible for looking after the fire control systems and installing quick fire exit point in the buildings they design. This will  help in minimizing the loss of life during fire accidents .Ancient feats such as the building of the Egyptian pyramids and roman roads systems are based on civil engineering principles.</a:t>
            </a:r>
          </a:p>
          <a:p>
            <a:pPr>
              <a:buNone/>
            </a:pPr>
            <a:endParaRPr lang="en-US" sz="2000" dirty="0" smtClean="0"/>
          </a:p>
          <a:p>
            <a:pPr>
              <a:buNone/>
            </a:pPr>
            <a:r>
              <a:rPr lang="en-US" sz="2000" dirty="0" smtClean="0"/>
              <a:t>                              Civil engineers are also responsible for building good quality transportation systems like highway ,airports, rail line, etc. Due to increase in construction sites, the demands of Civil engineering are high as well.</a:t>
            </a:r>
          </a:p>
          <a:p>
            <a:pPr>
              <a:buNone/>
            </a:pPr>
            <a:r>
              <a:rPr lang="en-US" sz="2000" dirty="0" smtClean="0"/>
              <a:t>      Civil  engineering includes water resources ,Transportation ,construction, environmental, Geotechnical, Material, structural  etc.</a:t>
            </a:r>
          </a:p>
          <a:p>
            <a:pPr>
              <a:buNone/>
            </a:pPr>
            <a:r>
              <a:rPr lang="en-US" sz="2000" dirty="0" smtClean="0"/>
              <a:t>            </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    </a:t>
            </a:r>
            <a:r>
              <a:rPr lang="en-US" sz="3200" i="1" dirty="0" smtClean="0">
                <a:solidFill>
                  <a:schemeClr val="accent6">
                    <a:lumMod val="75000"/>
                  </a:schemeClr>
                </a:solidFill>
              </a:rPr>
              <a:t>Types of Civil Engineering..</a:t>
            </a:r>
            <a:endParaRPr lang="en-US" sz="3200" i="1" dirty="0">
              <a:solidFill>
                <a:schemeClr val="accent6">
                  <a:lumMod val="75000"/>
                </a:schemeClr>
              </a:solidFill>
            </a:endParaRPr>
          </a:p>
        </p:txBody>
      </p:sp>
      <p:sp>
        <p:nvSpPr>
          <p:cNvPr id="2" name="Content Placeholder 1"/>
          <p:cNvSpPr>
            <a:spLocks noGrp="1"/>
          </p:cNvSpPr>
          <p:nvPr>
            <p:ph idx="1"/>
          </p:nvPr>
        </p:nvSpPr>
        <p:spPr/>
        <p:txBody>
          <a:bodyPr>
            <a:normAutofit/>
          </a:bodyPr>
          <a:lstStyle/>
          <a:p>
            <a:pPr>
              <a:buNone/>
            </a:pPr>
            <a:r>
              <a:rPr lang="en-US" sz="2000" dirty="0" smtClean="0">
                <a:solidFill>
                  <a:schemeClr val="tx2"/>
                </a:solidFill>
              </a:rPr>
              <a:t>1</a:t>
            </a:r>
            <a:r>
              <a:rPr lang="en-US" sz="2000" dirty="0" smtClean="0">
                <a:solidFill>
                  <a:schemeClr val="accent4">
                    <a:lumMod val="60000"/>
                    <a:lumOff val="40000"/>
                  </a:schemeClr>
                </a:solidFill>
              </a:rPr>
              <a:t>. </a:t>
            </a:r>
            <a:r>
              <a:rPr lang="en-US" sz="2000" dirty="0" smtClean="0">
                <a:solidFill>
                  <a:schemeClr val="tx2"/>
                </a:solidFill>
              </a:rPr>
              <a:t>Structural engineering..</a:t>
            </a:r>
            <a:r>
              <a:rPr lang="en-US" sz="2000" dirty="0" smtClean="0"/>
              <a:t>which involves the analysis and design of structures such as building, bridges, dams, tunnels and other infrastructures.</a:t>
            </a:r>
          </a:p>
          <a:p>
            <a:pPr>
              <a:buNone/>
            </a:pPr>
            <a:r>
              <a:rPr lang="en-US" sz="2000" dirty="0" smtClean="0">
                <a:solidFill>
                  <a:schemeClr val="tx2"/>
                </a:solidFill>
              </a:rPr>
              <a:t>2. Transport engineering...</a:t>
            </a:r>
            <a:r>
              <a:rPr lang="en-US" sz="2000" dirty="0" smtClean="0"/>
              <a:t>transport engineers plans ,design and operate the large pubic and private infrastructures systems that connect with physical world.</a:t>
            </a:r>
          </a:p>
          <a:p>
            <a:pPr>
              <a:buNone/>
            </a:pPr>
            <a:r>
              <a:rPr lang="en-US" sz="2000" dirty="0" smtClean="0">
                <a:solidFill>
                  <a:schemeClr val="tx2"/>
                </a:solidFill>
              </a:rPr>
              <a:t>3. Water engineering</a:t>
            </a:r>
            <a:r>
              <a:rPr lang="en-US" sz="2000" dirty="0" smtClean="0">
                <a:solidFill>
                  <a:schemeClr val="accent4">
                    <a:lumMod val="60000"/>
                    <a:lumOff val="40000"/>
                  </a:schemeClr>
                </a:solidFill>
              </a:rPr>
              <a:t>…</a:t>
            </a:r>
            <a:r>
              <a:rPr lang="en-US" sz="2000" dirty="0" smtClean="0"/>
              <a:t>it is about how water interacts with all aspects of built and natural environments .</a:t>
            </a:r>
          </a:p>
          <a:p>
            <a:pPr>
              <a:buNone/>
            </a:pPr>
            <a:r>
              <a:rPr lang="en-US" sz="2000" dirty="0" smtClean="0">
                <a:solidFill>
                  <a:schemeClr val="tx2"/>
                </a:solidFill>
              </a:rPr>
              <a:t>4. Geotechnical engineering..</a:t>
            </a:r>
            <a:r>
              <a:rPr lang="en-US" sz="2000" dirty="0" smtClean="0"/>
              <a:t>while building a piece of infrastructure ,it has to be connected to ground,  whatever the type of soil or rock it is made of.</a:t>
            </a:r>
          </a:p>
          <a:p>
            <a:pPr>
              <a:buNone/>
            </a:pPr>
            <a:r>
              <a:rPr lang="en-US" sz="2000" dirty="0" smtClean="0"/>
              <a:t>                                These are the main types of  Civil Engineering.</a:t>
            </a:r>
          </a:p>
          <a:p>
            <a:pPr>
              <a:buNone/>
            </a:pPr>
            <a:endParaRPr lang="en-US" sz="2000" dirty="0" smtClean="0"/>
          </a:p>
          <a:p>
            <a:pPr>
              <a:buNone/>
            </a:pPr>
            <a:endParaRPr lang="en-US" sz="2000" dirty="0">
              <a:solidFill>
                <a:schemeClr val="accent4">
                  <a:lumMod val="60000"/>
                  <a:lumOff val="4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t>    </a:t>
            </a:r>
            <a:r>
              <a:rPr lang="en-US" sz="3200" i="1" dirty="0" smtClean="0">
                <a:solidFill>
                  <a:schemeClr val="accent3">
                    <a:lumMod val="75000"/>
                  </a:schemeClr>
                </a:solidFill>
              </a:rPr>
              <a:t>Structural Engineering…</a:t>
            </a:r>
            <a:endParaRPr lang="en-US" sz="3200" i="1" dirty="0">
              <a:solidFill>
                <a:schemeClr val="accent3">
                  <a:lumMod val="75000"/>
                </a:schemeClr>
              </a:solidFill>
            </a:endParaRPr>
          </a:p>
        </p:txBody>
      </p:sp>
      <p:sp>
        <p:nvSpPr>
          <p:cNvPr id="2" name="Content Placeholder 1"/>
          <p:cNvSpPr>
            <a:spLocks noGrp="1"/>
          </p:cNvSpPr>
          <p:nvPr>
            <p:ph idx="1"/>
          </p:nvPr>
        </p:nvSpPr>
        <p:spPr>
          <a:xfrm>
            <a:off x="457200" y="1481331"/>
            <a:ext cx="8229600" cy="5148071"/>
          </a:xfrm>
        </p:spPr>
        <p:txBody>
          <a:bodyPr>
            <a:normAutofit/>
          </a:bodyPr>
          <a:lstStyle/>
          <a:p>
            <a:pPr>
              <a:buNone/>
            </a:pPr>
            <a:r>
              <a:rPr lang="en-US" sz="2000" dirty="0" smtClean="0"/>
              <a:t>     It involves design of structures that should be safe for users, be economical  and accomplish the desired functions. The design and Analysis should initially identify loads that acts on structures, stresses that are created due to loads, and then design the structures to withstand these loads. It includes steel structures, buildings, tunnels, dams, highway.</a:t>
            </a:r>
          </a:p>
          <a:p>
            <a:pPr>
              <a:buNone/>
            </a:pPr>
            <a:r>
              <a:rPr lang="en-US" sz="2000" dirty="0" smtClean="0"/>
              <a:t>    </a:t>
            </a:r>
          </a:p>
          <a:p>
            <a:pPr>
              <a:buNone/>
            </a:pPr>
            <a:r>
              <a:rPr lang="en-US" sz="2000" dirty="0" smtClean="0"/>
              <a:t>              It designs utilizes a number of  the simple         structural elements to build  the  complex structural systems. It is a field of engineering dealing with analysis and design of  the structures that support or resist loads. In this, we calculate the size of tunnel, how it is constructed and what it is made of  all are calculated.</a:t>
            </a:r>
          </a:p>
          <a:p>
            <a:pPr>
              <a:buNone/>
            </a:pPr>
            <a:r>
              <a:rPr lang="en-US" sz="2000" dirty="0" smtClean="0"/>
              <a:t>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 </a:t>
            </a:r>
            <a:r>
              <a:rPr lang="en-US" sz="3200" b="0" i="1" dirty="0" smtClean="0">
                <a:solidFill>
                  <a:schemeClr val="accent6">
                    <a:lumMod val="60000"/>
                    <a:lumOff val="40000"/>
                  </a:schemeClr>
                </a:solidFill>
                <a:effectLst/>
              </a:rPr>
              <a:t>Importance of  Structural Engineering.</a:t>
            </a:r>
            <a:endParaRPr lang="en-US" sz="3200" dirty="0"/>
          </a:p>
        </p:txBody>
      </p:sp>
      <p:sp>
        <p:nvSpPr>
          <p:cNvPr id="2" name="Content Placeholder 1"/>
          <p:cNvSpPr>
            <a:spLocks noGrp="1"/>
          </p:cNvSpPr>
          <p:nvPr>
            <p:ph idx="1"/>
          </p:nvPr>
        </p:nvSpPr>
        <p:spPr>
          <a:xfrm>
            <a:off x="457200" y="1481331"/>
            <a:ext cx="8229600" cy="4976621"/>
          </a:xfrm>
        </p:spPr>
        <p:txBody>
          <a:bodyPr>
            <a:normAutofit/>
          </a:bodyPr>
          <a:lstStyle/>
          <a:p>
            <a:pPr>
              <a:buNone/>
            </a:pPr>
            <a:r>
              <a:rPr lang="en-US" sz="2000" dirty="0" smtClean="0"/>
              <a:t>       With advancement of technology and introduction of CAD for design and finite analysis, structural engineering becomes a part of construction process for both buildings and non buildings structures. Expert structural  engineers are being entrusted with the responsibility  to make designs, structural analysis, and safety assessment of structure to be constructed.</a:t>
            </a:r>
          </a:p>
          <a:p>
            <a:pPr>
              <a:buNone/>
            </a:pPr>
            <a:r>
              <a:rPr lang="en-US" sz="2000" dirty="0" smtClean="0">
                <a:solidFill>
                  <a:schemeClr val="accent1">
                    <a:lumMod val="60000"/>
                    <a:lumOff val="40000"/>
                  </a:schemeClr>
                </a:solidFill>
              </a:rPr>
              <a:t>            </a:t>
            </a:r>
            <a:r>
              <a:rPr lang="en-US" sz="2000" dirty="0" smtClean="0"/>
              <a:t>Structural engineering plays a key role in designing both the individual elements and the structure as a whole. as we have information about floors, foundations, retaining walls ,etc. we can easily design the drawings. This helps Plan the design and construct the structure with avoiding potential dangers.</a:t>
            </a:r>
            <a:endParaRPr lang="en-US" sz="2000" dirty="0">
              <a:solidFill>
                <a:schemeClr val="accent1">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    </a:t>
            </a:r>
            <a:r>
              <a:rPr lang="en-US" sz="3200" i="1" dirty="0" smtClean="0">
                <a:solidFill>
                  <a:schemeClr val="accent2"/>
                </a:solidFill>
              </a:rPr>
              <a:t>Building..</a:t>
            </a:r>
            <a:endParaRPr lang="en-US" sz="3200" i="1" dirty="0">
              <a:solidFill>
                <a:schemeClr val="accent2"/>
              </a:solidFill>
            </a:endParaRPr>
          </a:p>
        </p:txBody>
      </p:sp>
      <p:sp>
        <p:nvSpPr>
          <p:cNvPr id="2" name="Content Placeholder 1"/>
          <p:cNvSpPr>
            <a:spLocks noGrp="1"/>
          </p:cNvSpPr>
          <p:nvPr>
            <p:ph idx="1"/>
          </p:nvPr>
        </p:nvSpPr>
        <p:spPr>
          <a:xfrm>
            <a:off x="457200" y="1481331"/>
            <a:ext cx="8229600" cy="4805171"/>
          </a:xfrm>
        </p:spPr>
        <p:txBody>
          <a:bodyPr>
            <a:normAutofit/>
          </a:bodyPr>
          <a:lstStyle/>
          <a:p>
            <a:pPr>
              <a:buNone/>
            </a:pPr>
            <a:r>
              <a:rPr lang="en-US" sz="2000" dirty="0" smtClean="0"/>
              <a:t>     Building is a man –made  structure  with roof and walls standing more or less permanently in one place, such as house or factory. buildings come in a variety of shapes ,sizes, and functions and have been adapted throughout for a wide no. of factors, from building materials available, to whether conditions, to land prices, ground conditions, specific uses.</a:t>
            </a:r>
          </a:p>
          <a:p>
            <a:pPr>
              <a:buNone/>
            </a:pPr>
            <a:r>
              <a:rPr lang="en-US" sz="2400" dirty="0" smtClean="0"/>
              <a:t>    </a:t>
            </a:r>
            <a:r>
              <a:rPr lang="en-US" sz="2400" dirty="0" smtClean="0">
                <a:solidFill>
                  <a:schemeClr val="accent2"/>
                </a:solidFill>
              </a:rPr>
              <a:t>Types of the buildings….</a:t>
            </a:r>
            <a:r>
              <a:rPr lang="en-US" sz="2000" dirty="0" smtClean="0"/>
              <a:t>Residential building</a:t>
            </a:r>
          </a:p>
          <a:p>
            <a:pPr>
              <a:buNone/>
            </a:pPr>
            <a:r>
              <a:rPr lang="en-US" sz="2000" dirty="0" smtClean="0"/>
              <a:t>                                                          Multi-storey building</a:t>
            </a:r>
            <a:endParaRPr lang="en-US" sz="2000" dirty="0" smtClean="0">
              <a:solidFill>
                <a:schemeClr val="accent2"/>
              </a:solidFill>
            </a:endParaRPr>
          </a:p>
          <a:p>
            <a:pPr>
              <a:buNone/>
            </a:pPr>
            <a:r>
              <a:rPr lang="en-US" sz="2000" dirty="0" smtClean="0">
                <a:solidFill>
                  <a:schemeClr val="accent2"/>
                </a:solidFill>
              </a:rPr>
              <a:t> 1. Residential  building…</a:t>
            </a:r>
            <a:r>
              <a:rPr lang="en-US" sz="2000" dirty="0" smtClean="0"/>
              <a:t>building  used for dwelling in which the dwelling area makes  up  at least  one half of the total floor area.</a:t>
            </a:r>
          </a:p>
          <a:p>
            <a:pPr>
              <a:buNone/>
            </a:pPr>
            <a:r>
              <a:rPr lang="en-US" sz="2000" dirty="0" smtClean="0">
                <a:solidFill>
                  <a:schemeClr val="accent2"/>
                </a:solidFill>
              </a:rPr>
              <a:t> 2. Multi storey building</a:t>
            </a:r>
            <a:r>
              <a:rPr lang="en-US" sz="2000" dirty="0" smtClean="0">
                <a:solidFill>
                  <a:schemeClr val="accent3">
                    <a:lumMod val="75000"/>
                  </a:schemeClr>
                </a:solidFill>
              </a:rPr>
              <a:t>.. </a:t>
            </a:r>
            <a:r>
              <a:rPr lang="en-US" sz="2000" dirty="0" smtClean="0"/>
              <a:t>Multi storey  building has several floors at different levels above the ground.</a:t>
            </a:r>
            <a:endParaRPr lang="en-US" sz="2000" dirty="0" smtClean="0">
              <a:solidFill>
                <a:schemeClr val="accent3">
                  <a:lumMod val="75000"/>
                </a:schemeClr>
              </a:solidFill>
            </a:endParaRPr>
          </a:p>
          <a:p>
            <a:pPr>
              <a:buNone/>
            </a:pPr>
            <a:endParaRPr lang="en-US" sz="2000" dirty="0" smtClean="0">
              <a:solidFill>
                <a:schemeClr val="accent3">
                  <a:lumMod val="75000"/>
                </a:schemeClr>
              </a:solidFill>
            </a:endParaRPr>
          </a:p>
          <a:p>
            <a:pPr>
              <a:buNone/>
            </a:pP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TotalTime>
  <Words>1309</Words>
  <Application>Microsoft Office PowerPoint</Application>
  <PresentationFormat>On-screen Show (4:3)</PresentationFormat>
  <Paragraphs>78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Assignment Of Finite Element Method </vt:lpstr>
      <vt:lpstr>                                         Engineering…                                                    </vt:lpstr>
      <vt:lpstr>Slide 3</vt:lpstr>
      <vt:lpstr>    Civil Engineering..</vt:lpstr>
      <vt:lpstr> Importance of Civil Engineering..</vt:lpstr>
      <vt:lpstr>    Types of Civil Engineering..</vt:lpstr>
      <vt:lpstr>    Structural Engineering…</vt:lpstr>
      <vt:lpstr> Importance of  Structural Engineering.</vt:lpstr>
      <vt:lpstr>    Building..</vt:lpstr>
      <vt:lpstr>      Analysis..</vt:lpstr>
      <vt:lpstr>     Design…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VosTro</dc:creator>
  <cp:lastModifiedBy>VosTro</cp:lastModifiedBy>
  <cp:revision>75</cp:revision>
  <dcterms:created xsi:type="dcterms:W3CDTF">2015-08-13T02:43:03Z</dcterms:created>
  <dcterms:modified xsi:type="dcterms:W3CDTF">2015-08-16T19:46:49Z</dcterms:modified>
</cp:coreProperties>
</file>