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5" r:id="rId2"/>
    <p:sldId id="264" r:id="rId3"/>
    <p:sldId id="257" r:id="rId4"/>
    <p:sldId id="263" r:id="rId5"/>
    <p:sldId id="258" r:id="rId6"/>
    <p:sldId id="266" r:id="rId7"/>
    <p:sldId id="259" r:id="rId8"/>
    <p:sldId id="260" r:id="rId9"/>
    <p:sldId id="261"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18" autoAdjust="0"/>
    <p:restoredTop sz="94660"/>
  </p:normalViewPr>
  <p:slideViewPr>
    <p:cSldViewPr>
      <p:cViewPr>
        <p:scale>
          <a:sx n="70" d="100"/>
          <a:sy n="70" d="100"/>
        </p:scale>
        <p:origin x="-1392"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89D9C2F-82EC-4C2E-AF32-0757CEBB9DFB}" type="datetimeFigureOut">
              <a:rPr lang="en-US" smtClean="0"/>
              <a:pPr/>
              <a:t>8/19/2015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9D9C2F-82EC-4C2E-AF32-0757CEBB9DFB}"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9D9C2F-82EC-4C2E-AF32-0757CEBB9DFB}"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9D9C2F-82EC-4C2E-AF32-0757CEBB9DFB}"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9D9C2F-82EC-4C2E-AF32-0757CEBB9DFB}"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9D9C2F-82EC-4C2E-AF32-0757CEBB9DFB}"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9D9C2F-82EC-4C2E-AF32-0757CEBB9DFB}" type="datetimeFigureOut">
              <a:rPr lang="en-US" smtClean="0"/>
              <a:pPr/>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9D9C2F-82EC-4C2E-AF32-0757CEBB9DFB}" type="datetimeFigureOut">
              <a:rPr lang="en-US" smtClean="0"/>
              <a:pPr/>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9D9C2F-82EC-4C2E-AF32-0757CEBB9DFB}" type="datetimeFigureOut">
              <a:rPr lang="en-US" smtClean="0"/>
              <a:pPr/>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9D9C2F-82EC-4C2E-AF32-0757CEBB9DFB}"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48FF0A-E7E9-444F-BD4F-E7B0322FC07E}"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9D9C2F-82EC-4C2E-AF32-0757CEBB9DFB}"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748FF0A-E7E9-444F-BD4F-E7B0322FC07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89D9C2F-82EC-4C2E-AF32-0757CEBB9DFB}" type="datetimeFigureOut">
              <a:rPr lang="en-US" smtClean="0"/>
              <a:pPr/>
              <a:t>8/19/2015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748FF0A-E7E9-444F-BD4F-E7B0322FC07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fad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7924800" cy="1676400"/>
          </a:xfrm>
        </p:spPr>
        <p:txBody>
          <a:bodyPr/>
          <a:lstStyle/>
          <a:p>
            <a:pPr algn="ctr"/>
            <a:r>
              <a:rPr lang="en-US" dirty="0" smtClean="0"/>
              <a:t>ASSIGNMENT NO-1</a:t>
            </a:r>
            <a:endParaRPr lang="en-US" dirty="0"/>
          </a:p>
        </p:txBody>
      </p:sp>
      <p:sp>
        <p:nvSpPr>
          <p:cNvPr id="3" name="Subtitle 2"/>
          <p:cNvSpPr>
            <a:spLocks noGrp="1"/>
          </p:cNvSpPr>
          <p:nvPr>
            <p:ph type="subTitle" idx="1"/>
          </p:nvPr>
        </p:nvSpPr>
        <p:spPr>
          <a:xfrm>
            <a:off x="533400" y="3228536"/>
            <a:ext cx="7848600" cy="3096064"/>
          </a:xfrm>
        </p:spPr>
        <p:txBody>
          <a:bodyPr>
            <a:normAutofit/>
          </a:bodyPr>
          <a:lstStyle/>
          <a:p>
            <a:pPr algn="l"/>
            <a:r>
              <a:rPr lang="en-US" b="1" i="1" u="sng" dirty="0" smtClean="0"/>
              <a:t>SUBJECT-</a:t>
            </a:r>
            <a:r>
              <a:rPr lang="en-US" dirty="0" smtClean="0"/>
              <a:t> F.E.M </a:t>
            </a:r>
          </a:p>
          <a:p>
            <a:pPr algn="l"/>
            <a:endParaRPr lang="en-US" dirty="0" smtClean="0"/>
          </a:p>
          <a:p>
            <a:pPr algn="l"/>
            <a:r>
              <a:rPr lang="en-US" b="1" i="1" u="sng" dirty="0" smtClean="0"/>
              <a:t>SUBMITTED TO:-</a:t>
            </a:r>
            <a:r>
              <a:rPr lang="en-US" dirty="0" smtClean="0"/>
              <a:t>   PROF. H. S. </a:t>
            </a:r>
            <a:r>
              <a:rPr lang="en-US" dirty="0" err="1" smtClean="0"/>
              <a:t>Rai</a:t>
            </a:r>
            <a:r>
              <a:rPr lang="en-US" dirty="0" smtClean="0"/>
              <a:t> </a:t>
            </a:r>
          </a:p>
          <a:p>
            <a:pPr algn="l"/>
            <a:endParaRPr lang="en-US" dirty="0" smtClean="0"/>
          </a:p>
          <a:p>
            <a:r>
              <a:rPr lang="en-US" b="1" i="1" u="sng" dirty="0" smtClean="0"/>
              <a:t>SUBMITTED BY</a:t>
            </a:r>
            <a:r>
              <a:rPr lang="en-US" dirty="0" smtClean="0"/>
              <a:t>:-  </a:t>
            </a:r>
            <a:r>
              <a:rPr lang="en-US" dirty="0" err="1" smtClean="0"/>
              <a:t>Vishwa</a:t>
            </a:r>
            <a:r>
              <a:rPr lang="en-US" dirty="0" smtClean="0"/>
              <a:t> </a:t>
            </a:r>
            <a:r>
              <a:rPr lang="en-US" dirty="0" err="1" smtClean="0"/>
              <a:t>mohini</a:t>
            </a:r>
            <a:r>
              <a:rPr lang="en-US" dirty="0" smtClean="0"/>
              <a:t> </a:t>
            </a:r>
            <a:r>
              <a:rPr lang="en-US" dirty="0" err="1" smtClean="0"/>
              <a:t>Rai</a:t>
            </a:r>
            <a:endParaRPr lang="en-US" dirty="0" smtClean="0"/>
          </a:p>
          <a:p>
            <a:r>
              <a:rPr lang="en-US" b="1" i="1" u="sng" dirty="0" smtClean="0"/>
              <a:t>ROLL NO</a:t>
            </a:r>
            <a:r>
              <a:rPr lang="en-US" dirty="0" smtClean="0"/>
              <a:t>:- 1524525</a:t>
            </a:r>
          </a:p>
          <a:p>
            <a:endParaRPr lang="en-US" b="1" i="1" u="sng" dirty="0" smtClean="0"/>
          </a:p>
          <a:p>
            <a:endParaRPr lang="en-US" b="1" i="1" u="sng" dirty="0" smtClean="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smtClean="0">
                <a:latin typeface="Calibri" pitchFamily="34" charset="0"/>
                <a:cs typeface="Calibri" pitchFamily="34" charset="0"/>
              </a:rPr>
              <a:t>What do you mean by design?</a:t>
            </a:r>
            <a:endParaRPr lang="en-US" sz="4000" b="1" i="1" dirty="0">
              <a:latin typeface="Calibri" pitchFamily="34" charset="0"/>
              <a:cs typeface="Calibri" pitchFamily="34" charset="0"/>
            </a:endParaRPr>
          </a:p>
        </p:txBody>
      </p:sp>
      <p:sp>
        <p:nvSpPr>
          <p:cNvPr id="3" name="Content Placeholder 2"/>
          <p:cNvSpPr>
            <a:spLocks noGrp="1"/>
          </p:cNvSpPr>
          <p:nvPr>
            <p:ph idx="1"/>
          </p:nvPr>
        </p:nvSpPr>
        <p:spPr/>
        <p:txBody>
          <a:bodyPr>
            <a:normAutofit/>
          </a:bodyPr>
          <a:lstStyle/>
          <a:p>
            <a:pPr>
              <a:buNone/>
            </a:pPr>
            <a:r>
              <a:rPr lang="en-US" sz="2800" dirty="0" smtClean="0">
                <a:latin typeface="Calibri" pitchFamily="34" charset="0"/>
                <a:cs typeface="Calibri" pitchFamily="34" charset="0"/>
              </a:rPr>
              <a:t>Design is </a:t>
            </a:r>
            <a:r>
              <a:rPr lang="en-US" sz="2800" dirty="0" smtClean="0">
                <a:latin typeface="Calibri" pitchFamily="34" charset="0"/>
                <a:cs typeface="Calibri" pitchFamily="34" charset="0"/>
              </a:rPr>
              <a:t>the creation of a plan or convention for the construction of an object or a  system as in architectural blueprints, engineering drawings. It defines the specifications, plans, parameters, costs, activities, processes and how  &amp; what to do within legal, political, social, environmental, safety and economic constraints in achieving that objective. </a:t>
            </a:r>
            <a:endParaRPr lang="en-US" sz="2800" dirty="0">
              <a:latin typeface="Calibri" pitchFamily="34" charset="0"/>
              <a:cs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i="1" dirty="0" smtClean="0">
                <a:solidFill>
                  <a:schemeClr val="tx1"/>
                </a:solidFill>
                <a:latin typeface="Calibri" pitchFamily="34" charset="0"/>
                <a:cs typeface="Calibri" pitchFamily="34" charset="0"/>
              </a:rPr>
              <a:t>WHAT</a:t>
            </a:r>
            <a:r>
              <a:rPr lang="en-US" sz="5400" i="1" dirty="0" smtClean="0">
                <a:solidFill>
                  <a:schemeClr val="tx1"/>
                </a:solidFill>
                <a:latin typeface="Calibri" pitchFamily="34" charset="0"/>
                <a:cs typeface="Calibri" pitchFamily="34" charset="0"/>
              </a:rPr>
              <a:t> </a:t>
            </a:r>
            <a:r>
              <a:rPr lang="en-US" sz="4000" i="1" dirty="0" smtClean="0">
                <a:solidFill>
                  <a:schemeClr val="tx1"/>
                </a:solidFill>
                <a:latin typeface="Calibri" pitchFamily="34" charset="0"/>
                <a:cs typeface="Calibri" pitchFamily="34" charset="0"/>
              </a:rPr>
              <a:t>IS ENGINEERING?</a:t>
            </a:r>
            <a:endParaRPr lang="en-US" sz="4000" dirty="0"/>
          </a:p>
        </p:txBody>
      </p:sp>
      <p:sp>
        <p:nvSpPr>
          <p:cNvPr id="3" name="Content Placeholder 2"/>
          <p:cNvSpPr>
            <a:spLocks noGrp="1"/>
          </p:cNvSpPr>
          <p:nvPr>
            <p:ph idx="1"/>
          </p:nvPr>
        </p:nvSpPr>
        <p:spPr/>
        <p:txBody>
          <a:bodyPr>
            <a:normAutofit/>
          </a:bodyPr>
          <a:lstStyle/>
          <a:p>
            <a:pPr>
              <a:buNone/>
            </a:pPr>
            <a:r>
              <a:rPr lang="en-US" dirty="0" smtClean="0"/>
              <a:t>Engineering is the application of scientific, econ0mic, social &amp; practical knowledge in order to invent, design, build, maintain, research &amp; improve structures. Engineering  combines the fields of science and </a:t>
            </a:r>
            <a:r>
              <a:rPr lang="en-US" dirty="0" err="1" smtClean="0"/>
              <a:t>maths</a:t>
            </a:r>
            <a:r>
              <a:rPr lang="en-US" dirty="0" smtClean="0"/>
              <a:t>  to solve the problems. There are different types of engineering:- </a:t>
            </a:r>
            <a:r>
              <a:rPr lang="en-US" b="1" i="1" dirty="0" smtClean="0">
                <a:latin typeface="Calibri" pitchFamily="34" charset="0"/>
                <a:cs typeface="Calibri" pitchFamily="34" charset="0"/>
              </a:rPr>
              <a:t>civil engineering, mechanical engineering, electrical engineering, computer science engineering, chemical engineering </a:t>
            </a:r>
            <a:r>
              <a:rPr lang="en-US" dirty="0" smtClean="0"/>
              <a:t>and many more.</a:t>
            </a:r>
          </a:p>
          <a:p>
            <a:pPr>
              <a:buNone/>
            </a:pPr>
            <a:endParaRPr lang="en-US"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smtClean="0">
                <a:latin typeface="Calibri" pitchFamily="34" charset="0"/>
                <a:cs typeface="Calibri" pitchFamily="34" charset="0"/>
              </a:rPr>
              <a:t>What is civil engineering?</a:t>
            </a:r>
            <a:endParaRPr lang="en-US" sz="4000" b="1" i="1" dirty="0">
              <a:latin typeface="Calibri" pitchFamily="34" charset="0"/>
              <a:cs typeface="Calibri" pitchFamily="34" charset="0"/>
            </a:endParaRPr>
          </a:p>
        </p:txBody>
      </p:sp>
      <p:sp>
        <p:nvSpPr>
          <p:cNvPr id="3" name="Content Placeholder 2"/>
          <p:cNvSpPr>
            <a:spLocks noGrp="1"/>
          </p:cNvSpPr>
          <p:nvPr>
            <p:ph idx="1"/>
          </p:nvPr>
        </p:nvSpPr>
        <p:spPr/>
        <p:txBody>
          <a:bodyPr>
            <a:normAutofit/>
          </a:bodyPr>
          <a:lstStyle/>
          <a:p>
            <a:pPr>
              <a:buNone/>
            </a:pPr>
            <a:r>
              <a:rPr lang="en-US" dirty="0" smtClean="0">
                <a:latin typeface="Calibri" pitchFamily="34" charset="0"/>
                <a:cs typeface="Calibri" pitchFamily="34" charset="0"/>
              </a:rPr>
              <a:t>Civil  engineering is professional engineering that deals with the design and construction of public &amp; private works  and maintenance of physical and naturally built environment such as infrastructure (like airports, roads, railways, canals, water supply and treatment etc), dams, bridges, buildings. It is one of the oldest branch of engineering. It is all about helping the people and shaping the world.</a:t>
            </a:r>
            <a:endParaRPr lang="en-US" dirty="0">
              <a:latin typeface="Calibri" pitchFamily="34" charset="0"/>
              <a:cs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endParaRPr lang="en-US" dirty="0"/>
          </a:p>
        </p:txBody>
      </p:sp>
      <p:sp>
        <p:nvSpPr>
          <p:cNvPr id="3" name="Content Placeholder 2"/>
          <p:cNvSpPr>
            <a:spLocks noGrp="1"/>
          </p:cNvSpPr>
          <p:nvPr>
            <p:ph idx="1"/>
          </p:nvPr>
        </p:nvSpPr>
        <p:spPr>
          <a:xfrm>
            <a:off x="228600" y="1066800"/>
            <a:ext cx="8458200" cy="5334000"/>
          </a:xfrm>
        </p:spPr>
        <p:txBody>
          <a:bodyPr>
            <a:normAutofit/>
          </a:bodyPr>
          <a:lstStyle/>
          <a:p>
            <a:pPr>
              <a:buNone/>
            </a:pPr>
            <a:r>
              <a:rPr lang="en-US" dirty="0" smtClean="0">
                <a:latin typeface="Calibri" pitchFamily="34" charset="0"/>
                <a:cs typeface="Calibri" pitchFamily="34" charset="0"/>
              </a:rPr>
              <a:t> </a:t>
            </a:r>
            <a:r>
              <a:rPr lang="en-US" sz="2400" dirty="0" smtClean="0">
                <a:latin typeface="Calibri" pitchFamily="34" charset="0"/>
                <a:cs typeface="Calibri" pitchFamily="34" charset="0"/>
              </a:rPr>
              <a:t>And those persons who study about </a:t>
            </a: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civil </a:t>
            </a:r>
            <a:r>
              <a:rPr lang="en-US" sz="2400" dirty="0" smtClean="0">
                <a:latin typeface="Calibri" pitchFamily="34" charset="0"/>
                <a:cs typeface="Calibri" pitchFamily="34" charset="0"/>
              </a:rPr>
              <a:t>engineering are called civil </a:t>
            </a: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engineers. </a:t>
            </a:r>
            <a:r>
              <a:rPr lang="en-US" sz="2400" dirty="0" smtClean="0">
                <a:latin typeface="Calibri" pitchFamily="34" charset="0"/>
                <a:cs typeface="Calibri" pitchFamily="34" charset="0"/>
              </a:rPr>
              <a:t>Civil engineer design</a:t>
            </a:r>
            <a:r>
              <a:rPr lang="en-US" sz="2400" dirty="0" smtClean="0">
                <a:latin typeface="Calibri" pitchFamily="34" charset="0"/>
                <a:cs typeface="Calibri" pitchFamily="34" charset="0"/>
              </a:rPr>
              <a:t>,</a:t>
            </a:r>
          </a:p>
          <a:p>
            <a:pPr>
              <a:buNone/>
            </a:pPr>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construct, supervise, </a:t>
            </a:r>
            <a:r>
              <a:rPr lang="en-US" sz="2400" dirty="0" smtClean="0">
                <a:latin typeface="Calibri" pitchFamily="34" charset="0"/>
                <a:cs typeface="Calibri" pitchFamily="34" charset="0"/>
              </a:rPr>
              <a:t>operate and</a:t>
            </a:r>
          </a:p>
          <a:p>
            <a:pPr>
              <a:buNone/>
            </a:pPr>
            <a:r>
              <a:rPr lang="en-US" sz="2400" dirty="0" smtClean="0">
                <a:latin typeface="Calibri" pitchFamily="34" charset="0"/>
                <a:cs typeface="Calibri" pitchFamily="34" charset="0"/>
              </a:rPr>
              <a:t>maintain </a:t>
            </a:r>
            <a:r>
              <a:rPr lang="en-US" sz="2400" dirty="0" smtClean="0">
                <a:latin typeface="Calibri" pitchFamily="34" charset="0"/>
                <a:cs typeface="Calibri" pitchFamily="34" charset="0"/>
              </a:rPr>
              <a:t>large </a:t>
            </a:r>
            <a:r>
              <a:rPr lang="en-US" sz="2400" dirty="0" smtClean="0">
                <a:latin typeface="Calibri" pitchFamily="34" charset="0"/>
                <a:cs typeface="Calibri" pitchFamily="34" charset="0"/>
              </a:rPr>
              <a:t>construction projects</a:t>
            </a:r>
          </a:p>
          <a:p>
            <a:pPr>
              <a:buNone/>
            </a:pPr>
            <a:r>
              <a:rPr lang="en-US" sz="2400" dirty="0" smtClean="0">
                <a:latin typeface="Calibri" pitchFamily="34" charset="0"/>
                <a:cs typeface="Calibri" pitchFamily="34" charset="0"/>
              </a:rPr>
              <a:t>and </a:t>
            </a:r>
            <a:r>
              <a:rPr lang="en-US" sz="2400" dirty="0" smtClean="0">
                <a:latin typeface="Calibri" pitchFamily="34" charset="0"/>
                <a:cs typeface="Calibri" pitchFamily="34" charset="0"/>
              </a:rPr>
              <a:t>systems </a:t>
            </a:r>
            <a:r>
              <a:rPr lang="en-US" sz="2400" dirty="0" smtClean="0">
                <a:latin typeface="Calibri" pitchFamily="34" charset="0"/>
                <a:cs typeface="Calibri" pitchFamily="34" charset="0"/>
              </a:rPr>
              <a:t>including roads,</a:t>
            </a:r>
          </a:p>
          <a:p>
            <a:pPr>
              <a:buNone/>
            </a:pPr>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buildings, tunnels, </a:t>
            </a:r>
            <a:r>
              <a:rPr lang="en-US" sz="2400" dirty="0" smtClean="0">
                <a:latin typeface="Calibri" pitchFamily="34" charset="0"/>
                <a:cs typeface="Calibri" pitchFamily="34" charset="0"/>
              </a:rPr>
              <a:t>dams, bridges etc.</a:t>
            </a:r>
          </a:p>
          <a:p>
            <a:pPr>
              <a:buNone/>
            </a:pPr>
            <a:r>
              <a:rPr lang="en-US" sz="2400" dirty="0" smtClean="0">
                <a:solidFill>
                  <a:srgbClr val="002060"/>
                </a:solidFill>
                <a:latin typeface="Calibri" pitchFamily="34" charset="0"/>
                <a:cs typeface="Calibri" pitchFamily="34" charset="0"/>
              </a:rPr>
              <a:t>JOHN SMEATON</a:t>
            </a:r>
            <a:r>
              <a:rPr lang="en-US" sz="2400" dirty="0" smtClean="0">
                <a:latin typeface="Calibri" pitchFamily="34" charset="0"/>
                <a:cs typeface="Calibri" pitchFamily="34" charset="0"/>
              </a:rPr>
              <a:t>, the </a:t>
            </a:r>
            <a:r>
              <a:rPr lang="en-US" sz="2400" dirty="0" smtClean="0">
                <a:solidFill>
                  <a:srgbClr val="002060"/>
                </a:solidFill>
                <a:latin typeface="Calibri" pitchFamily="34" charset="0"/>
                <a:cs typeface="Calibri" pitchFamily="34" charset="0"/>
              </a:rPr>
              <a:t>“father of </a:t>
            </a:r>
          </a:p>
          <a:p>
            <a:pPr>
              <a:buNone/>
            </a:pPr>
            <a:r>
              <a:rPr lang="en-US" sz="2400" dirty="0" smtClean="0">
                <a:solidFill>
                  <a:srgbClr val="002060"/>
                </a:solidFill>
                <a:latin typeface="Calibri" pitchFamily="34" charset="0"/>
                <a:cs typeface="Calibri" pitchFamily="34" charset="0"/>
              </a:rPr>
              <a:t>civil engineering” </a:t>
            </a:r>
            <a:r>
              <a:rPr lang="en-US" sz="2400" dirty="0" smtClean="0">
                <a:latin typeface="Calibri" pitchFamily="34" charset="0"/>
                <a:cs typeface="Calibri" pitchFamily="34" charset="0"/>
              </a:rPr>
              <a:t>who </a:t>
            </a:r>
            <a:r>
              <a:rPr lang="en-US" sz="2400" dirty="0" smtClean="0">
                <a:latin typeface="Calibri" pitchFamily="34" charset="0"/>
                <a:cs typeface="Calibri" pitchFamily="34" charset="0"/>
              </a:rPr>
              <a:t>Constructed</a:t>
            </a:r>
          </a:p>
          <a:p>
            <a:pPr>
              <a:buNone/>
            </a:pPr>
            <a:r>
              <a:rPr lang="en-US" sz="2400" dirty="0" smtClean="0">
                <a:latin typeface="Calibri" pitchFamily="34" charset="0"/>
                <a:cs typeface="Calibri" pitchFamily="34" charset="0"/>
              </a:rPr>
              <a:t>the </a:t>
            </a:r>
            <a:r>
              <a:rPr lang="en-US" sz="2400" dirty="0" err="1" smtClean="0">
                <a:solidFill>
                  <a:srgbClr val="002060"/>
                </a:solidFill>
                <a:latin typeface="Calibri" pitchFamily="34" charset="0"/>
                <a:cs typeface="Calibri" pitchFamily="34" charset="0"/>
              </a:rPr>
              <a:t>E</a:t>
            </a:r>
            <a:r>
              <a:rPr lang="en-US" sz="2400" dirty="0" err="1" smtClean="0">
                <a:solidFill>
                  <a:srgbClr val="002060"/>
                </a:solidFill>
                <a:latin typeface="Calibri" pitchFamily="34" charset="0"/>
                <a:cs typeface="Calibri" pitchFamily="34" charset="0"/>
              </a:rPr>
              <a:t>ddystone</a:t>
            </a:r>
            <a:r>
              <a:rPr lang="en-US" sz="2400" dirty="0" smtClean="0">
                <a:solidFill>
                  <a:srgbClr val="002060"/>
                </a:solidFill>
                <a:latin typeface="Calibri" pitchFamily="34" charset="0"/>
                <a:cs typeface="Calibri" pitchFamily="34" charset="0"/>
              </a:rPr>
              <a:t> Lighthouse.</a:t>
            </a:r>
            <a:endParaRPr lang="en-US" sz="2400" dirty="0">
              <a:solidFill>
                <a:srgbClr val="002060"/>
              </a:solidFill>
            </a:endParaRPr>
          </a:p>
        </p:txBody>
      </p:sp>
      <p:pic>
        <p:nvPicPr>
          <p:cNvPr id="4" name="Picture 3" descr="492px-John_Smeaton.jpg"/>
          <p:cNvPicPr>
            <a:picLocks noChangeAspect="1"/>
          </p:cNvPicPr>
          <p:nvPr/>
        </p:nvPicPr>
        <p:blipFill>
          <a:blip r:embed="rId2"/>
          <a:stretch>
            <a:fillRect/>
          </a:stretch>
        </p:blipFill>
        <p:spPr>
          <a:xfrm>
            <a:off x="5181600" y="1295400"/>
            <a:ext cx="3505200" cy="4274634"/>
          </a:xfrm>
          <a:prstGeom prst="rect">
            <a:avLst/>
          </a:prstGeom>
        </p:spPr>
      </p:pic>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smtClean="0">
                <a:latin typeface="Calibri" pitchFamily="34" charset="0"/>
                <a:cs typeface="Calibri" pitchFamily="34" charset="0"/>
              </a:rPr>
              <a:t>What is structural engineering?</a:t>
            </a:r>
            <a:endParaRPr lang="en-US" sz="4000" b="1" i="1" dirty="0">
              <a:latin typeface="Calibri" pitchFamily="34" charset="0"/>
              <a:cs typeface="Calibri" pitchFamily="34" charset="0"/>
            </a:endParaRPr>
          </a:p>
        </p:txBody>
      </p:sp>
      <p:sp>
        <p:nvSpPr>
          <p:cNvPr id="3" name="Content Placeholder 2"/>
          <p:cNvSpPr>
            <a:spLocks noGrp="1"/>
          </p:cNvSpPr>
          <p:nvPr>
            <p:ph idx="1"/>
          </p:nvPr>
        </p:nvSpPr>
        <p:spPr/>
        <p:txBody>
          <a:bodyPr/>
          <a:lstStyle/>
          <a:p>
            <a:pPr>
              <a:buNone/>
            </a:pPr>
            <a:r>
              <a:rPr lang="en-US" dirty="0" smtClean="0">
                <a:latin typeface="+mj-lt"/>
              </a:rPr>
              <a:t>Structural engineering is the field of the engineering which deals with the analysis and design of structures that supports or resist the loads. The structural engineering is most commonly involved in the design of buildings. It involves design, construction and inspection of load bearing structures such as large commercial buildings, bridges and industrial infrastructures.</a:t>
            </a:r>
            <a:endParaRPr lang="en-US" dirty="0">
              <a:latin typeface="+mj-lt"/>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2400" dirty="0" smtClean="0">
                <a:latin typeface="Calibri" pitchFamily="34" charset="0"/>
                <a:cs typeface="Calibri" pitchFamily="34" charset="0"/>
              </a:rPr>
              <a:t>Structural engineers are responsible for</a:t>
            </a:r>
          </a:p>
          <a:p>
            <a:pPr>
              <a:buNone/>
            </a:pPr>
            <a:r>
              <a:rPr lang="en-US" sz="2400" dirty="0" smtClean="0">
                <a:latin typeface="Calibri" pitchFamily="34" charset="0"/>
                <a:cs typeface="Calibri" pitchFamily="34" charset="0"/>
              </a:rPr>
              <a:t> the engineering design and analysis. They</a:t>
            </a:r>
          </a:p>
          <a:p>
            <a:pPr>
              <a:buNone/>
            </a:pPr>
            <a:r>
              <a:rPr lang="en-US" sz="2400" dirty="0" smtClean="0">
                <a:latin typeface="Calibri" pitchFamily="34" charset="0"/>
                <a:cs typeface="Calibri" pitchFamily="34" charset="0"/>
              </a:rPr>
              <a:t> may design the individual structural </a:t>
            </a:r>
          </a:p>
          <a:p>
            <a:pPr>
              <a:buNone/>
            </a:pPr>
            <a:r>
              <a:rPr lang="en-US" sz="2400" dirty="0" smtClean="0">
                <a:latin typeface="Calibri" pitchFamily="34" charset="0"/>
                <a:cs typeface="Calibri" pitchFamily="34" charset="0"/>
              </a:rPr>
              <a:t>elements of a structure, for example the</a:t>
            </a:r>
          </a:p>
          <a:p>
            <a:pPr>
              <a:buNone/>
            </a:pPr>
            <a:r>
              <a:rPr lang="en-US" sz="2400" dirty="0" smtClean="0">
                <a:latin typeface="Calibri" pitchFamily="34" charset="0"/>
                <a:cs typeface="Calibri" pitchFamily="34" charset="0"/>
              </a:rPr>
              <a:t> beams, columns, floors etc</a:t>
            </a:r>
            <a:r>
              <a:rPr lang="en-US" sz="2400" dirty="0" smtClean="0">
                <a:latin typeface="Calibri" pitchFamily="34" charset="0"/>
                <a:cs typeface="Calibri" pitchFamily="34" charset="0"/>
              </a:rPr>
              <a:t>. for example, </a:t>
            </a:r>
          </a:p>
          <a:p>
            <a:pPr>
              <a:buNone/>
            </a:pPr>
            <a:r>
              <a:rPr lang="en-US" sz="2400" dirty="0" smtClean="0">
                <a:latin typeface="Calibri" pitchFamily="34" charset="0"/>
                <a:cs typeface="Calibri" pitchFamily="34" charset="0"/>
              </a:rPr>
              <a:t>The </a:t>
            </a:r>
            <a:r>
              <a:rPr lang="en-US" sz="2400" dirty="0" smtClean="0">
                <a:solidFill>
                  <a:srgbClr val="002060"/>
                </a:solidFill>
                <a:latin typeface="Calibri" pitchFamily="34" charset="0"/>
                <a:cs typeface="Calibri" pitchFamily="34" charset="0"/>
              </a:rPr>
              <a:t>EIFFEL TOWER,PARIS </a:t>
            </a:r>
            <a:r>
              <a:rPr lang="en-US" sz="2400" dirty="0" smtClean="0">
                <a:latin typeface="Calibri" pitchFamily="34" charset="0"/>
                <a:cs typeface="Calibri" pitchFamily="34" charset="0"/>
              </a:rPr>
              <a:t>is a historical </a:t>
            </a:r>
          </a:p>
          <a:p>
            <a:pPr>
              <a:buNone/>
            </a:pPr>
            <a:r>
              <a:rPr lang="en-US" sz="2400" dirty="0" smtClean="0">
                <a:latin typeface="Calibri" pitchFamily="34" charset="0"/>
                <a:cs typeface="Calibri" pitchFamily="34" charset="0"/>
              </a:rPr>
              <a:t>Achievement of structural engineering.</a:t>
            </a:r>
            <a:endParaRPr lang="en-US" sz="2400" dirty="0" smtClean="0">
              <a:latin typeface="Calibri" pitchFamily="34" charset="0"/>
              <a:cs typeface="Calibri" pitchFamily="34" charset="0"/>
            </a:endParaRPr>
          </a:p>
          <a:p>
            <a:pPr>
              <a:buNone/>
            </a:pPr>
            <a:endParaRPr lang="en-US" dirty="0" smtClean="0">
              <a:latin typeface="+mj-lt"/>
            </a:endParaRPr>
          </a:p>
        </p:txBody>
      </p:sp>
      <p:pic>
        <p:nvPicPr>
          <p:cNvPr id="6" name="Picture 5" descr="1037px-Tour_Eiffel_Wikimedia_Commons.jpg"/>
          <p:cNvPicPr>
            <a:picLocks noChangeAspect="1"/>
          </p:cNvPicPr>
          <p:nvPr/>
        </p:nvPicPr>
        <p:blipFill>
          <a:blip r:embed="rId2" cstate="print"/>
          <a:stretch>
            <a:fillRect/>
          </a:stretch>
        </p:blipFill>
        <p:spPr>
          <a:xfrm>
            <a:off x="5943600" y="1752600"/>
            <a:ext cx="2819400" cy="4114800"/>
          </a:xfrm>
          <a:prstGeom prst="rect">
            <a:avLst/>
          </a:prstGeom>
        </p:spPr>
      </p:pic>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4000" b="1" i="1" dirty="0" smtClean="0">
                <a:latin typeface="Calibri" pitchFamily="34" charset="0"/>
                <a:cs typeface="Calibri" pitchFamily="34" charset="0"/>
              </a:rPr>
              <a:t>What is building?</a:t>
            </a:r>
            <a:endParaRPr lang="en-US" sz="4000" b="1" i="1" dirty="0">
              <a:latin typeface="Calibri" pitchFamily="34" charset="0"/>
              <a:cs typeface="Calibri" pitchFamily="34" charset="0"/>
            </a:endParaRPr>
          </a:p>
        </p:txBody>
      </p:sp>
      <p:sp>
        <p:nvSpPr>
          <p:cNvPr id="3" name="Content Placeholder 2"/>
          <p:cNvSpPr>
            <a:spLocks noGrp="1"/>
          </p:cNvSpPr>
          <p:nvPr>
            <p:ph idx="1"/>
          </p:nvPr>
        </p:nvSpPr>
        <p:spPr/>
        <p:txBody>
          <a:bodyPr>
            <a:normAutofit lnSpcReduction="10000"/>
          </a:bodyPr>
          <a:lstStyle/>
          <a:p>
            <a:pPr>
              <a:buNone/>
            </a:pPr>
            <a:r>
              <a:rPr lang="en-US" dirty="0" smtClean="0">
                <a:latin typeface="Calibri" pitchFamily="34" charset="0"/>
                <a:cs typeface="Calibri" pitchFamily="34" charset="0"/>
              </a:rPr>
              <a:t>Building is a man-made structure which is having roof and walls standing more or less permanently in one place such as a house or factory.</a:t>
            </a:r>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endParaRPr lang="en-US" dirty="0"/>
          </a:p>
        </p:txBody>
      </p:sp>
      <p:pic>
        <p:nvPicPr>
          <p:cNvPr id="5" name="Picture 4" descr="SkyBridgeMunich.jpg"/>
          <p:cNvPicPr>
            <a:picLocks noChangeAspect="1"/>
          </p:cNvPicPr>
          <p:nvPr/>
        </p:nvPicPr>
        <p:blipFill>
          <a:blip r:embed="rId2"/>
          <a:stretch>
            <a:fillRect/>
          </a:stretch>
        </p:blipFill>
        <p:spPr>
          <a:xfrm>
            <a:off x="2133600" y="3124200"/>
            <a:ext cx="4508566" cy="3368215"/>
          </a:xfrm>
          <a:prstGeom prst="rect">
            <a:avLst/>
          </a:prstGeom>
        </p:spPr>
      </p:pic>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4389120"/>
          </a:xfrm>
        </p:spPr>
        <p:txBody>
          <a:bodyPr/>
          <a:lstStyle/>
          <a:p>
            <a:pPr>
              <a:buNone/>
            </a:pPr>
            <a:r>
              <a:rPr lang="en-US" sz="2400" dirty="0" smtClean="0">
                <a:latin typeface="Calibri" pitchFamily="34" charset="0"/>
                <a:cs typeface="Calibri" pitchFamily="34" charset="0"/>
              </a:rPr>
              <a:t>Building come in a variety of shapes, sizes and functions and have been adapted throughout the history for a wide number of factors, from building materials available to weather conditions, to land prices, ground conditions. The buildings can be residential, </a:t>
            </a:r>
            <a:r>
              <a:rPr lang="en-US" sz="2400" dirty="0" err="1" smtClean="0">
                <a:latin typeface="Calibri" pitchFamily="34" charset="0"/>
                <a:cs typeface="Calibri" pitchFamily="34" charset="0"/>
              </a:rPr>
              <a:t>multistorey</a:t>
            </a:r>
            <a:r>
              <a:rPr lang="en-US" sz="2400" dirty="0" smtClean="0">
                <a:latin typeface="Calibri" pitchFamily="34" charset="0"/>
                <a:cs typeface="Calibri" pitchFamily="34" charset="0"/>
              </a:rPr>
              <a:t>, industrial etc.</a:t>
            </a:r>
          </a:p>
          <a:p>
            <a:pPr>
              <a:buNone/>
            </a:pPr>
            <a:r>
              <a:rPr lang="en-US" dirty="0" smtClean="0"/>
              <a:t>                     </a:t>
            </a:r>
            <a:endParaRPr lang="en-US" dirty="0"/>
          </a:p>
        </p:txBody>
      </p:sp>
      <p:pic>
        <p:nvPicPr>
          <p:cNvPr id="4" name="Picture 3" descr="1280px-Tenements_in_Bruntsfield,_Edinburgh.jpg"/>
          <p:cNvPicPr>
            <a:picLocks noChangeAspect="1"/>
          </p:cNvPicPr>
          <p:nvPr/>
        </p:nvPicPr>
        <p:blipFill>
          <a:blip r:embed="rId2"/>
          <a:stretch>
            <a:fillRect/>
          </a:stretch>
        </p:blipFill>
        <p:spPr>
          <a:xfrm>
            <a:off x="1752600" y="2819400"/>
            <a:ext cx="5613400" cy="3505200"/>
          </a:xfrm>
          <a:prstGeom prst="rect">
            <a:avLst/>
          </a:prstGeom>
        </p:spPr>
      </p:pic>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smtClean="0">
                <a:latin typeface="Calibri" pitchFamily="34" charset="0"/>
                <a:cs typeface="Calibri" pitchFamily="34" charset="0"/>
              </a:rPr>
              <a:t>What is analysis?</a:t>
            </a:r>
            <a:endParaRPr lang="en-US" sz="4000" b="1" i="1" dirty="0">
              <a:latin typeface="Calibri" pitchFamily="34" charset="0"/>
              <a:cs typeface="Calibri" pitchFamily="34" charset="0"/>
            </a:endParaRPr>
          </a:p>
        </p:txBody>
      </p:sp>
      <p:sp>
        <p:nvSpPr>
          <p:cNvPr id="3" name="Content Placeholder 2"/>
          <p:cNvSpPr>
            <a:spLocks noGrp="1"/>
          </p:cNvSpPr>
          <p:nvPr>
            <p:ph idx="1"/>
          </p:nvPr>
        </p:nvSpPr>
        <p:spPr/>
        <p:txBody>
          <a:bodyPr/>
          <a:lstStyle/>
          <a:p>
            <a:pPr>
              <a:buNone/>
            </a:pPr>
            <a:r>
              <a:rPr lang="en-US" dirty="0" smtClean="0"/>
              <a:t>   </a:t>
            </a:r>
            <a:r>
              <a:rPr lang="en-US" sz="2800" dirty="0" smtClean="0">
                <a:latin typeface="Calibri" pitchFamily="34" charset="0"/>
                <a:cs typeface="Calibri" pitchFamily="34" charset="0"/>
              </a:rPr>
              <a:t>It is the process of determining what needs to be done before how it should be done. In order to accomplish this the developer refers the existing systems and documents. So, simply it is an art of discovery.</a:t>
            </a:r>
            <a:endParaRPr lang="en-US" sz="2800" dirty="0">
              <a:latin typeface="Calibri" pitchFamily="34" charset="0"/>
              <a:cs typeface="Calibri" pitchFamily="34" charset="0"/>
            </a:endParaRPr>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235</TotalTime>
  <Words>548</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ASSIGNMENT NO-1</vt:lpstr>
      <vt:lpstr>WHAT IS ENGINEERING?</vt:lpstr>
      <vt:lpstr>What is civil engineering?</vt:lpstr>
      <vt:lpstr>Slide 4</vt:lpstr>
      <vt:lpstr>What is structural engineering?</vt:lpstr>
      <vt:lpstr>Slide 6</vt:lpstr>
      <vt:lpstr>What is building?</vt:lpstr>
      <vt:lpstr>Slide 8</vt:lpstr>
      <vt:lpstr>What is analysis?</vt:lpstr>
      <vt:lpstr>What do you mean by design?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ENGINEERING?</dc:title>
  <dc:creator>hp</dc:creator>
  <cp:lastModifiedBy>hp</cp:lastModifiedBy>
  <cp:revision>28</cp:revision>
  <dcterms:created xsi:type="dcterms:W3CDTF">2015-08-12T18:37:16Z</dcterms:created>
  <dcterms:modified xsi:type="dcterms:W3CDTF">2015-08-18T19:18:29Z</dcterms:modified>
</cp:coreProperties>
</file>