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308" r:id="rId2"/>
    <p:sldId id="272" r:id="rId3"/>
    <p:sldId id="273" r:id="rId4"/>
    <p:sldId id="275" r:id="rId5"/>
    <p:sldId id="311" r:id="rId6"/>
    <p:sldId id="312" r:id="rId7"/>
    <p:sldId id="264" r:id="rId8"/>
    <p:sldId id="310" r:id="rId9"/>
    <p:sldId id="266" r:id="rId10"/>
    <p:sldId id="313" r:id="rId11"/>
    <p:sldId id="314" r:id="rId12"/>
    <p:sldId id="323" r:id="rId13"/>
    <p:sldId id="309" r:id="rId14"/>
    <p:sldId id="295" r:id="rId15"/>
    <p:sldId id="315" r:id="rId16"/>
    <p:sldId id="316" r:id="rId17"/>
    <p:sldId id="317" r:id="rId18"/>
    <p:sldId id="319" r:id="rId19"/>
    <p:sldId id="320" r:id="rId20"/>
    <p:sldId id="322" r:id="rId21"/>
    <p:sldId id="32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868" autoAdjust="0"/>
  </p:normalViewPr>
  <p:slideViewPr>
    <p:cSldViewPr>
      <p:cViewPr varScale="1">
        <p:scale>
          <a:sx n="65" d="100"/>
          <a:sy n="65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PCC Composition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CEMENT</c:v>
                </c:pt>
                <c:pt idx="1">
                  <c:v>FINE AGGREGATES</c:v>
                </c:pt>
                <c:pt idx="2">
                  <c:v>COARSE AGGREGATES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M-35 design mix</c:v>
                </c:pt>
              </c:strCache>
            </c:strRef>
          </c:tx>
          <c:dLbls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cement</c:v>
                </c:pt>
                <c:pt idx="1">
                  <c:v>fine aggregates</c:v>
                </c:pt>
                <c:pt idx="2">
                  <c:v>coarse aggregates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F929B-F9C2-4BBF-9600-6E4717A00EF7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138960-AC2D-4D61-A437-49DC1BACAC7A}">
      <dgm:prSet phldrT="[Text]" custT="1"/>
      <dgm:spPr>
        <a:gradFill rotWithShape="0">
          <a:gsLst>
            <a:gs pos="0">
              <a:srgbClr val="00B0F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 anchor="ctr" anchorCtr="1"/>
        <a:lstStyle/>
        <a:p>
          <a:r>
            <a:rPr lang="en-US" sz="2400" dirty="0" smtClean="0">
              <a:solidFill>
                <a:schemeClr val="tx1"/>
              </a:solidFill>
            </a:rPr>
            <a:t>Area of ground floor: 25123mt</a:t>
          </a:r>
          <a:r>
            <a:rPr lang="en-US" sz="2400" baseline="30000" dirty="0" smtClean="0">
              <a:solidFill>
                <a:schemeClr val="tx1"/>
              </a:solidFill>
            </a:rPr>
            <a:t>2</a:t>
          </a:r>
          <a:endParaRPr lang="en-US" sz="2400" baseline="30000" dirty="0">
            <a:solidFill>
              <a:schemeClr val="tx1"/>
            </a:solidFill>
          </a:endParaRPr>
        </a:p>
      </dgm:t>
    </dgm:pt>
    <dgm:pt modelId="{BCBC19D3-8B25-4336-9EB6-A51E9B4393BB}" type="parTrans" cxnId="{DDC27964-4A4A-4C2F-BF92-708BCB86D3A0}">
      <dgm:prSet/>
      <dgm:spPr/>
      <dgm:t>
        <a:bodyPr/>
        <a:lstStyle/>
        <a:p>
          <a:endParaRPr lang="en-US"/>
        </a:p>
      </dgm:t>
    </dgm:pt>
    <dgm:pt modelId="{59DEB59A-2F90-4435-9B8F-BF3172E2CF21}" type="sibTrans" cxnId="{DDC27964-4A4A-4C2F-BF92-708BCB86D3A0}">
      <dgm:prSet/>
      <dgm:spPr/>
      <dgm:t>
        <a:bodyPr/>
        <a:lstStyle/>
        <a:p>
          <a:endParaRPr lang="en-US"/>
        </a:p>
      </dgm:t>
    </dgm:pt>
    <dgm:pt modelId="{E79DBE5F-1BD0-4154-9B98-3F48300151CA}">
      <dgm:prSet phldrT="[Text]" custT="1"/>
      <dgm:spPr>
        <a:gradFill rotWithShape="0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Cost of building project: 40 crores</a:t>
          </a:r>
          <a:endParaRPr lang="en-US" sz="2400" dirty="0">
            <a:solidFill>
              <a:schemeClr val="tx1"/>
            </a:solidFill>
          </a:endParaRPr>
        </a:p>
      </dgm:t>
    </dgm:pt>
    <dgm:pt modelId="{2772D7C1-009B-482C-8651-ADED85A44B25}" type="parTrans" cxnId="{9B87188C-0D7C-4FCC-8277-FD0672F9D0E1}">
      <dgm:prSet/>
      <dgm:spPr/>
      <dgm:t>
        <a:bodyPr/>
        <a:lstStyle/>
        <a:p>
          <a:endParaRPr lang="en-US"/>
        </a:p>
      </dgm:t>
    </dgm:pt>
    <dgm:pt modelId="{FB1AFB88-37A7-4236-89ED-91F208824B61}" type="sibTrans" cxnId="{9B87188C-0D7C-4FCC-8277-FD0672F9D0E1}">
      <dgm:prSet/>
      <dgm:spPr/>
      <dgm:t>
        <a:bodyPr/>
        <a:lstStyle/>
        <a:p>
          <a:endParaRPr lang="en-US"/>
        </a:p>
      </dgm:t>
    </dgm:pt>
    <dgm:pt modelId="{34A7A58B-5479-4D69-B521-CD29BFCA0D4A}">
      <dgm:prSet phldrT="[Text]" custT="1"/>
      <dgm:spPr>
        <a:gradFill rotWithShape="0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Start of project :18 NOV 2013</a:t>
          </a:r>
          <a:endParaRPr lang="en-US" sz="2400" dirty="0">
            <a:solidFill>
              <a:schemeClr val="tx1"/>
            </a:solidFill>
          </a:endParaRPr>
        </a:p>
      </dgm:t>
    </dgm:pt>
    <dgm:pt modelId="{DD39A00F-FB7D-47FD-A394-B6C710D1BD63}" type="parTrans" cxnId="{4797D6EE-FA26-4D04-B64A-0A017F7BE294}">
      <dgm:prSet/>
      <dgm:spPr/>
      <dgm:t>
        <a:bodyPr/>
        <a:lstStyle/>
        <a:p>
          <a:endParaRPr lang="en-US"/>
        </a:p>
      </dgm:t>
    </dgm:pt>
    <dgm:pt modelId="{D66C2491-8DE8-4705-9AD0-25CD8299077F}" type="sibTrans" cxnId="{4797D6EE-FA26-4D04-B64A-0A017F7BE294}">
      <dgm:prSet/>
      <dgm:spPr/>
      <dgm:t>
        <a:bodyPr/>
        <a:lstStyle/>
        <a:p>
          <a:endParaRPr lang="en-US"/>
        </a:p>
      </dgm:t>
    </dgm:pt>
    <dgm:pt modelId="{779CCCB7-9C1D-4B83-B8B0-967A7390BE51}">
      <dgm:prSet phldrT="[Text]" custT="1"/>
      <dgm:spPr>
        <a:gradFill rotWithShape="0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Completion of project:2 years </a:t>
          </a:r>
          <a:endParaRPr lang="en-US" sz="2400" dirty="0">
            <a:solidFill>
              <a:schemeClr val="tx1"/>
            </a:solidFill>
          </a:endParaRPr>
        </a:p>
      </dgm:t>
    </dgm:pt>
    <dgm:pt modelId="{1360C5A8-77EF-4E63-88C0-B802C453B421}" type="parTrans" cxnId="{72BE4D96-D961-497A-A30F-588B16877C79}">
      <dgm:prSet/>
      <dgm:spPr/>
      <dgm:t>
        <a:bodyPr/>
        <a:lstStyle/>
        <a:p>
          <a:endParaRPr lang="en-US"/>
        </a:p>
      </dgm:t>
    </dgm:pt>
    <dgm:pt modelId="{BBEDE212-9410-41A2-ACB7-FB467FBDD002}" type="sibTrans" cxnId="{72BE4D96-D961-497A-A30F-588B16877C79}">
      <dgm:prSet/>
      <dgm:spPr/>
      <dgm:t>
        <a:bodyPr/>
        <a:lstStyle/>
        <a:p>
          <a:endParaRPr lang="en-US"/>
        </a:p>
      </dgm:t>
    </dgm:pt>
    <dgm:pt modelId="{DA141B53-B883-4234-A897-2C09EE25DC95}">
      <dgm:prSet phldrT="[Text]" custT="1"/>
      <dgm:spPr>
        <a:gradFill rotWithShape="0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Designed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400" dirty="0" smtClean="0">
              <a:solidFill>
                <a:schemeClr val="tx1"/>
              </a:solidFill>
            </a:rPr>
            <a:t>for G+1 storey</a:t>
          </a:r>
          <a:endParaRPr lang="en-US" sz="2400" dirty="0">
            <a:solidFill>
              <a:schemeClr val="tx1"/>
            </a:solidFill>
          </a:endParaRPr>
        </a:p>
      </dgm:t>
    </dgm:pt>
    <dgm:pt modelId="{7973CB92-8309-48CD-BC17-E8E1F54B10A5}" type="parTrans" cxnId="{12F9C760-3E97-4EAC-9150-F311465CB613}">
      <dgm:prSet/>
      <dgm:spPr/>
      <dgm:t>
        <a:bodyPr/>
        <a:lstStyle/>
        <a:p>
          <a:endParaRPr lang="en-US"/>
        </a:p>
      </dgm:t>
    </dgm:pt>
    <dgm:pt modelId="{ABB37C62-4C26-451D-AF8E-D259FD1B4030}" type="sibTrans" cxnId="{12F9C760-3E97-4EAC-9150-F311465CB613}">
      <dgm:prSet/>
      <dgm:spPr/>
      <dgm:t>
        <a:bodyPr/>
        <a:lstStyle/>
        <a:p>
          <a:endParaRPr lang="en-US"/>
        </a:p>
      </dgm:t>
    </dgm:pt>
    <dgm:pt modelId="{2EC6444D-AC19-4297-873C-450B4FDE4031}" type="pres">
      <dgm:prSet presAssocID="{BE9F929B-F9C2-4BBF-9600-6E4717A00E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88C1B9-674D-4FE2-A58B-A47E4C278C5D}" type="pres">
      <dgm:prSet presAssocID="{3C138960-AC2D-4D61-A437-49DC1BACAC7A}" presName="node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893FCB9-5C14-413D-82C8-A4CCBE39486A}" type="pres">
      <dgm:prSet presAssocID="{59DEB59A-2F90-4435-9B8F-BF3172E2CF21}" presName="sibTrans" presStyleCnt="0"/>
      <dgm:spPr/>
    </dgm:pt>
    <dgm:pt modelId="{F189AC55-E959-44F8-898C-9A9D0244866E}" type="pres">
      <dgm:prSet presAssocID="{E79DBE5F-1BD0-4154-9B98-3F48300151CA}" presName="node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1DBF7216-05C8-4EE6-8AC9-B5006F6DCE74}" type="pres">
      <dgm:prSet presAssocID="{FB1AFB88-37A7-4236-89ED-91F208824B61}" presName="sibTrans" presStyleCnt="0"/>
      <dgm:spPr/>
    </dgm:pt>
    <dgm:pt modelId="{79EF65B4-3824-4A68-A811-247785027AE2}" type="pres">
      <dgm:prSet presAssocID="{34A7A58B-5479-4D69-B521-CD29BFCA0D4A}" presName="node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5D904747-7873-4B01-AFEC-380F6CC57B95}" type="pres">
      <dgm:prSet presAssocID="{D66C2491-8DE8-4705-9AD0-25CD8299077F}" presName="sibTrans" presStyleCnt="0"/>
      <dgm:spPr/>
    </dgm:pt>
    <dgm:pt modelId="{AE7885A1-1600-4A96-BEB2-E1D745D81447}" type="pres">
      <dgm:prSet presAssocID="{779CCCB7-9C1D-4B83-B8B0-967A7390BE51}" presName="node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F99DDA07-CBB1-4F25-ADF1-9A32547E3FCB}" type="pres">
      <dgm:prSet presAssocID="{BBEDE212-9410-41A2-ACB7-FB467FBDD002}" presName="sibTrans" presStyleCnt="0"/>
      <dgm:spPr/>
    </dgm:pt>
    <dgm:pt modelId="{0671B754-AC04-46B7-B6C4-203948B89072}" type="pres">
      <dgm:prSet presAssocID="{DA141B53-B883-4234-A897-2C09EE25DC95}" presName="node" presStyleLbl="node1" presStyleIdx="4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9B87188C-0D7C-4FCC-8277-FD0672F9D0E1}" srcId="{BE9F929B-F9C2-4BBF-9600-6E4717A00EF7}" destId="{E79DBE5F-1BD0-4154-9B98-3F48300151CA}" srcOrd="1" destOrd="0" parTransId="{2772D7C1-009B-482C-8651-ADED85A44B25}" sibTransId="{FB1AFB88-37A7-4236-89ED-91F208824B61}"/>
    <dgm:cxn modelId="{A7B860F6-66CD-4794-AD50-96A6AF956E09}" type="presOf" srcId="{BE9F929B-F9C2-4BBF-9600-6E4717A00EF7}" destId="{2EC6444D-AC19-4297-873C-450B4FDE4031}" srcOrd="0" destOrd="0" presId="urn:microsoft.com/office/officeart/2005/8/layout/default#1"/>
    <dgm:cxn modelId="{07040570-510A-4A47-9D22-7982624FDB52}" type="presOf" srcId="{34A7A58B-5479-4D69-B521-CD29BFCA0D4A}" destId="{79EF65B4-3824-4A68-A811-247785027AE2}" srcOrd="0" destOrd="0" presId="urn:microsoft.com/office/officeart/2005/8/layout/default#1"/>
    <dgm:cxn modelId="{ACB1C130-DA7E-4410-8BAD-2AFAA79D47E0}" type="presOf" srcId="{DA141B53-B883-4234-A897-2C09EE25DC95}" destId="{0671B754-AC04-46B7-B6C4-203948B89072}" srcOrd="0" destOrd="0" presId="urn:microsoft.com/office/officeart/2005/8/layout/default#1"/>
    <dgm:cxn modelId="{DDC27964-4A4A-4C2F-BF92-708BCB86D3A0}" srcId="{BE9F929B-F9C2-4BBF-9600-6E4717A00EF7}" destId="{3C138960-AC2D-4D61-A437-49DC1BACAC7A}" srcOrd="0" destOrd="0" parTransId="{BCBC19D3-8B25-4336-9EB6-A51E9B4393BB}" sibTransId="{59DEB59A-2F90-4435-9B8F-BF3172E2CF21}"/>
    <dgm:cxn modelId="{EE9138A4-6867-4B50-9265-29DBCD7E4C27}" type="presOf" srcId="{3C138960-AC2D-4D61-A437-49DC1BACAC7A}" destId="{D488C1B9-674D-4FE2-A58B-A47E4C278C5D}" srcOrd="0" destOrd="0" presId="urn:microsoft.com/office/officeart/2005/8/layout/default#1"/>
    <dgm:cxn modelId="{F85F1FD5-35F4-4053-95FB-98B8DB83FA5A}" type="presOf" srcId="{E79DBE5F-1BD0-4154-9B98-3F48300151CA}" destId="{F189AC55-E959-44F8-898C-9A9D0244866E}" srcOrd="0" destOrd="0" presId="urn:microsoft.com/office/officeart/2005/8/layout/default#1"/>
    <dgm:cxn modelId="{12F9C760-3E97-4EAC-9150-F311465CB613}" srcId="{BE9F929B-F9C2-4BBF-9600-6E4717A00EF7}" destId="{DA141B53-B883-4234-A897-2C09EE25DC95}" srcOrd="4" destOrd="0" parTransId="{7973CB92-8309-48CD-BC17-E8E1F54B10A5}" sibTransId="{ABB37C62-4C26-451D-AF8E-D259FD1B4030}"/>
    <dgm:cxn modelId="{4797D6EE-FA26-4D04-B64A-0A017F7BE294}" srcId="{BE9F929B-F9C2-4BBF-9600-6E4717A00EF7}" destId="{34A7A58B-5479-4D69-B521-CD29BFCA0D4A}" srcOrd="2" destOrd="0" parTransId="{DD39A00F-FB7D-47FD-A394-B6C710D1BD63}" sibTransId="{D66C2491-8DE8-4705-9AD0-25CD8299077F}"/>
    <dgm:cxn modelId="{72BE4D96-D961-497A-A30F-588B16877C79}" srcId="{BE9F929B-F9C2-4BBF-9600-6E4717A00EF7}" destId="{779CCCB7-9C1D-4B83-B8B0-967A7390BE51}" srcOrd="3" destOrd="0" parTransId="{1360C5A8-77EF-4E63-88C0-B802C453B421}" sibTransId="{BBEDE212-9410-41A2-ACB7-FB467FBDD002}"/>
    <dgm:cxn modelId="{9478600E-C447-4E3A-896F-CC4049110AF1}" type="presOf" srcId="{779CCCB7-9C1D-4B83-B8B0-967A7390BE51}" destId="{AE7885A1-1600-4A96-BEB2-E1D745D81447}" srcOrd="0" destOrd="0" presId="urn:microsoft.com/office/officeart/2005/8/layout/default#1"/>
    <dgm:cxn modelId="{D0243225-6E78-4F1F-AAD3-8C45BAD82378}" type="presParOf" srcId="{2EC6444D-AC19-4297-873C-450B4FDE4031}" destId="{D488C1B9-674D-4FE2-A58B-A47E4C278C5D}" srcOrd="0" destOrd="0" presId="urn:microsoft.com/office/officeart/2005/8/layout/default#1"/>
    <dgm:cxn modelId="{7296916F-1E27-4AFE-9480-96B8C8EDF93B}" type="presParOf" srcId="{2EC6444D-AC19-4297-873C-450B4FDE4031}" destId="{E893FCB9-5C14-413D-82C8-A4CCBE39486A}" srcOrd="1" destOrd="0" presId="urn:microsoft.com/office/officeart/2005/8/layout/default#1"/>
    <dgm:cxn modelId="{AF4395C1-A5C9-44CC-9416-34F3BC6437AC}" type="presParOf" srcId="{2EC6444D-AC19-4297-873C-450B4FDE4031}" destId="{F189AC55-E959-44F8-898C-9A9D0244866E}" srcOrd="2" destOrd="0" presId="urn:microsoft.com/office/officeart/2005/8/layout/default#1"/>
    <dgm:cxn modelId="{E10B09B2-CEEF-4944-94F4-1C570E822101}" type="presParOf" srcId="{2EC6444D-AC19-4297-873C-450B4FDE4031}" destId="{1DBF7216-05C8-4EE6-8AC9-B5006F6DCE74}" srcOrd="3" destOrd="0" presId="urn:microsoft.com/office/officeart/2005/8/layout/default#1"/>
    <dgm:cxn modelId="{48DF1BC9-C8A8-48A7-A8D7-397941AD658A}" type="presParOf" srcId="{2EC6444D-AC19-4297-873C-450B4FDE4031}" destId="{79EF65B4-3824-4A68-A811-247785027AE2}" srcOrd="4" destOrd="0" presId="urn:microsoft.com/office/officeart/2005/8/layout/default#1"/>
    <dgm:cxn modelId="{3EAAC8F5-5AAC-43A9-B795-384AB14FBE85}" type="presParOf" srcId="{2EC6444D-AC19-4297-873C-450B4FDE4031}" destId="{5D904747-7873-4B01-AFEC-380F6CC57B95}" srcOrd="5" destOrd="0" presId="urn:microsoft.com/office/officeart/2005/8/layout/default#1"/>
    <dgm:cxn modelId="{A9423028-FB43-437C-98ED-DAB33FEEA422}" type="presParOf" srcId="{2EC6444D-AC19-4297-873C-450B4FDE4031}" destId="{AE7885A1-1600-4A96-BEB2-E1D745D81447}" srcOrd="6" destOrd="0" presId="urn:microsoft.com/office/officeart/2005/8/layout/default#1"/>
    <dgm:cxn modelId="{6BBBC43F-632C-4FE5-A1D3-47D30921AF1D}" type="presParOf" srcId="{2EC6444D-AC19-4297-873C-450B4FDE4031}" destId="{F99DDA07-CBB1-4F25-ADF1-9A32547E3FCB}" srcOrd="7" destOrd="0" presId="urn:microsoft.com/office/officeart/2005/8/layout/default#1"/>
    <dgm:cxn modelId="{0FF68545-0D6D-4794-822A-4B9F28208161}" type="presParOf" srcId="{2EC6444D-AC19-4297-873C-450B4FDE4031}" destId="{0671B754-AC04-46B7-B6C4-203948B89072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8C1B9-674D-4FE2-A58B-A47E4C278C5D}">
      <dsp:nvSpPr>
        <dsp:cNvPr id="0" name=""/>
        <dsp:cNvSpPr/>
      </dsp:nvSpPr>
      <dsp:spPr>
        <a:xfrm>
          <a:off x="0" y="715565"/>
          <a:ext cx="2262187" cy="1357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Area of ground floor: 17360.739 ft^2</a:t>
          </a:r>
          <a:endParaRPr lang="en-US" sz="2400" kern="1200" dirty="0"/>
        </a:p>
      </dsp:txBody>
      <dsp:txXfrm>
        <a:off x="0" y="715565"/>
        <a:ext cx="2262187" cy="1357312"/>
      </dsp:txXfrm>
    </dsp:sp>
    <dsp:sp modelId="{F189AC55-E959-44F8-898C-9A9D0244866E}">
      <dsp:nvSpPr>
        <dsp:cNvPr id="0" name=""/>
        <dsp:cNvSpPr/>
      </dsp:nvSpPr>
      <dsp:spPr>
        <a:xfrm>
          <a:off x="2488406" y="715565"/>
          <a:ext cx="2262187" cy="1357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Cost of building project: 7 crores</a:t>
          </a:r>
          <a:endParaRPr lang="en-US" sz="2400" kern="1200" dirty="0"/>
        </a:p>
      </dsp:txBody>
      <dsp:txXfrm>
        <a:off x="2488406" y="715565"/>
        <a:ext cx="2262187" cy="1357312"/>
      </dsp:txXfrm>
    </dsp:sp>
    <dsp:sp modelId="{79EF65B4-3824-4A68-A811-247785027AE2}">
      <dsp:nvSpPr>
        <dsp:cNvPr id="0" name=""/>
        <dsp:cNvSpPr/>
      </dsp:nvSpPr>
      <dsp:spPr>
        <a:xfrm>
          <a:off x="4976812" y="715565"/>
          <a:ext cx="2262187" cy="1357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/>
            <a:t>Start</a:t>
          </a:r>
          <a:r>
            <a:rPr lang="en-US" sz="2800" kern="1200" dirty="0" smtClean="0"/>
            <a:t> of </a:t>
          </a:r>
          <a:r>
            <a:rPr lang="en-US" sz="2400" kern="1200" dirty="0" smtClean="0"/>
            <a:t>project :31 May 2013</a:t>
          </a:r>
          <a:endParaRPr lang="en-US" sz="2400" kern="1200" dirty="0"/>
        </a:p>
      </dsp:txBody>
      <dsp:txXfrm>
        <a:off x="4976812" y="715565"/>
        <a:ext cx="2262187" cy="1357312"/>
      </dsp:txXfrm>
    </dsp:sp>
    <dsp:sp modelId="{AE7885A1-1600-4A96-BEB2-E1D745D81447}">
      <dsp:nvSpPr>
        <dsp:cNvPr id="0" name=""/>
        <dsp:cNvSpPr/>
      </dsp:nvSpPr>
      <dsp:spPr>
        <a:xfrm>
          <a:off x="1244203" y="2299096"/>
          <a:ext cx="2262187" cy="1357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Completion of project:2 years </a:t>
          </a:r>
          <a:endParaRPr lang="en-US" sz="2400" kern="1200" dirty="0"/>
        </a:p>
      </dsp:txBody>
      <dsp:txXfrm>
        <a:off x="1244203" y="2299096"/>
        <a:ext cx="2262187" cy="1357312"/>
      </dsp:txXfrm>
    </dsp:sp>
    <dsp:sp modelId="{0671B754-AC04-46B7-B6C4-203948B89072}">
      <dsp:nvSpPr>
        <dsp:cNvPr id="0" name=""/>
        <dsp:cNvSpPr/>
      </dsp:nvSpPr>
      <dsp:spPr>
        <a:xfrm>
          <a:off x="3732609" y="2299096"/>
          <a:ext cx="2262187" cy="1357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Designed</a:t>
          </a:r>
          <a:r>
            <a:rPr lang="en-US" sz="2800" kern="1200" dirty="0" smtClean="0"/>
            <a:t> </a:t>
          </a:r>
          <a:r>
            <a:rPr lang="en-US" sz="2400" kern="1200" dirty="0" smtClean="0"/>
            <a:t>for G+6 storey's</a:t>
          </a:r>
          <a:endParaRPr lang="en-US" sz="2400" kern="1200" dirty="0"/>
        </a:p>
      </dsp:txBody>
      <dsp:txXfrm>
        <a:off x="3732609" y="2299096"/>
        <a:ext cx="2262187" cy="1357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84F69-1787-4613-85B4-A3E8EE7A59E9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CA60-D8F5-41BF-B11E-70073ED21C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91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B93-DEE6-43B1-955B-FF16B0D9382E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7D5007-2BC4-4581-9051-FB6E5EE7DD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B93-DEE6-43B1-955B-FF16B0D9382E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007-2BC4-4581-9051-FB6E5EE7DD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B93-DEE6-43B1-955B-FF16B0D9382E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007-2BC4-4581-9051-FB6E5EE7DD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B93-DEE6-43B1-955B-FF16B0D9382E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7D5007-2BC4-4581-9051-FB6E5EE7DD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B93-DEE6-43B1-955B-FF16B0D9382E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007-2BC4-4581-9051-FB6E5EE7DD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B93-DEE6-43B1-955B-FF16B0D9382E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007-2BC4-4581-9051-FB6E5EE7DD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B93-DEE6-43B1-955B-FF16B0D9382E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7D5007-2BC4-4581-9051-FB6E5EE7DD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B93-DEE6-43B1-955B-FF16B0D9382E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007-2BC4-4581-9051-FB6E5EE7DD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B93-DEE6-43B1-955B-FF16B0D9382E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007-2BC4-4581-9051-FB6E5EE7DD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B93-DEE6-43B1-955B-FF16B0D9382E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007-2BC4-4581-9051-FB6E5EE7DD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B93-DEE6-43B1-955B-FF16B0D9382E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007-2BC4-4581-9051-FB6E5EE7DD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E70B93-DEE6-43B1-955B-FF16B0D9382E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7D5007-2BC4-4581-9051-FB6E5EE7DD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-304800"/>
            <a:ext cx="8763000" cy="71628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		</a:t>
            </a:r>
            <a:r>
              <a:rPr lang="en-US" sz="4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  <a:t>  </a:t>
            </a:r>
            <a:r>
              <a:rPr lang="en-US" sz="4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  <a:t>SIX MONTH </a:t>
            </a:r>
            <a:br>
              <a:rPr lang="en-US" sz="4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</a:br>
            <a:r>
              <a:rPr lang="en-US" sz="4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  <a:t>  INDUSTRIAL TRAINING 			   AT </a:t>
            </a:r>
            <a:br>
              <a:rPr lang="en-US" sz="4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</a:br>
            <a:r>
              <a:rPr lang="en-US" sz="4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  <a:t>  </a:t>
            </a:r>
            <a:r>
              <a:rPr lang="en-US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  <a:t>AIR FORCE STATION</a:t>
            </a:r>
            <a:br>
              <a:rPr lang="en-US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</a:br>
            <a:r>
              <a:rPr lang="en-US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  <a:t> (TECHNICAL &amp; 			RESIDENTIAL AREA)</a:t>
            </a:r>
            <a:br>
              <a:rPr lang="en-US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</a:br>
            <a:r>
              <a:rPr lang="en-US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  <a:t>	</a:t>
            </a:r>
            <a:r>
              <a:rPr lang="en-US" sz="4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  <a:t>SIRSA(HARYANA)</a:t>
            </a:r>
            <a:br>
              <a:rPr lang="en-US" sz="4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</a:br>
            <a:r>
              <a:rPr lang="en-US" sz="16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                                                                        SUBMITTED BY:</a:t>
            </a:r>
            <a:br>
              <a:rPr lang="en-US" sz="16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16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                                                                           LAKSHAY BANSAL</a:t>
            </a:r>
            <a:br>
              <a:rPr lang="en-US" sz="16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16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                                                                                 UNIV. R.NO 100370101146           </a:t>
            </a:r>
            <a:r>
              <a:rPr lang="en-US" sz="28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en-US" sz="28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en-US" sz="2800" i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Reinforcement of RAFT FOUNDATION</a:t>
            </a:r>
            <a:endParaRPr lang="en-US" dirty="0"/>
          </a:p>
        </p:txBody>
      </p:sp>
      <p:pic>
        <p:nvPicPr>
          <p:cNvPr id="4" name="Content Placeholder 3" descr="Pictur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65438"/>
            <a:ext cx="7696200" cy="479194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Concreting of raft foundation</a:t>
            </a:r>
            <a:endParaRPr lang="en-US" dirty="0"/>
          </a:p>
        </p:txBody>
      </p:sp>
      <p:pic>
        <p:nvPicPr>
          <p:cNvPr id="4" name="Content Placeholder 3" descr="Pictur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73104"/>
            <a:ext cx="7010400" cy="3688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COLUMN STARTER</a:t>
            </a:r>
            <a:endParaRPr lang="en-US" dirty="0"/>
          </a:p>
        </p:txBody>
      </p:sp>
      <p:pic>
        <p:nvPicPr>
          <p:cNvPr id="4" name="Content Placeholder 3" descr="Picture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505" y="1554163"/>
            <a:ext cx="692939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column</a:t>
            </a:r>
            <a:endParaRPr lang="en-US" dirty="0"/>
          </a:p>
        </p:txBody>
      </p:sp>
      <p:pic>
        <p:nvPicPr>
          <p:cNvPr id="4" name="Content Placeholder 3" descr="Pictur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9712" y="1665256"/>
            <a:ext cx="3236976" cy="430377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columns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Crank in slab</a:t>
            </a:r>
            <a:endParaRPr lang="en-US" dirty="0"/>
          </a:p>
        </p:txBody>
      </p:sp>
      <p:pic>
        <p:nvPicPr>
          <p:cNvPr id="4" name="Content Placeholder 3" descr="Picture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364" y="1613439"/>
            <a:ext cx="7731836" cy="46429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Casting of beam and slab</a:t>
            </a:r>
            <a:endParaRPr lang="en-US" dirty="0"/>
          </a:p>
        </p:txBody>
      </p:sp>
      <p:pic>
        <p:nvPicPr>
          <p:cNvPr id="4" name="Content Placeholder 3" descr="Picture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4162"/>
            <a:ext cx="7543800" cy="473006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Concreting of slab</a:t>
            </a:r>
            <a:endParaRPr lang="en-US" dirty="0"/>
          </a:p>
        </p:txBody>
      </p:sp>
      <p:pic>
        <p:nvPicPr>
          <p:cNvPr id="4" name="Content Placeholder 3" descr="Pictur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514" y="1878616"/>
            <a:ext cx="7997371" cy="3877056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Shuttering plates</a:t>
            </a:r>
            <a:endParaRPr lang="en-US" dirty="0"/>
          </a:p>
        </p:txBody>
      </p:sp>
      <p:pic>
        <p:nvPicPr>
          <p:cNvPr id="4" name="Content Placeholder 3" descr="Picture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263" y="1554163"/>
            <a:ext cx="6963873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scaffolding</a:t>
            </a:r>
            <a:endParaRPr lang="en-US" dirty="0"/>
          </a:p>
        </p:txBody>
      </p:sp>
      <p:pic>
        <p:nvPicPr>
          <p:cNvPr id="4" name="Content Placeholder 3" descr="Picture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5" y="1664494"/>
            <a:ext cx="7639050" cy="43053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715000" cy="944880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sz="3200" b="0" smtClean="0">
                <a:solidFill>
                  <a:schemeClr val="bg2">
                    <a:lumMod val="25000"/>
                  </a:schemeClr>
                </a:solidFill>
              </a:rPr>
              <a:t>ompany profile</a:t>
            </a:r>
            <a:endParaRPr lang="en-US" sz="32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239000" cy="4981352"/>
          </a:xfrm>
        </p:spPr>
        <p:txBody>
          <a:bodyPr/>
          <a:lstStyle/>
          <a:p>
            <a:r>
              <a:rPr lang="en-US" sz="2400" dirty="0" err="1" smtClean="0">
                <a:latin typeface="Body"/>
              </a:rPr>
              <a:t>Shiv</a:t>
            </a:r>
            <a:r>
              <a:rPr lang="en-US" sz="2400" dirty="0" smtClean="0">
                <a:latin typeface="Body"/>
              </a:rPr>
              <a:t> Shankar Enterprises</a:t>
            </a:r>
            <a:r>
              <a:rPr lang="en-US" sz="2400" dirty="0" smtClean="0"/>
              <a:t> (Building &amp; Roads) was established on 2004.</a:t>
            </a:r>
          </a:p>
          <a:p>
            <a:endParaRPr lang="en-US" sz="2400" dirty="0" smtClean="0"/>
          </a:p>
          <a:p>
            <a:r>
              <a:rPr lang="en-US" sz="2400" dirty="0" smtClean="0"/>
              <a:t>Contractar : </a:t>
            </a:r>
            <a:r>
              <a:rPr lang="en-US" sz="2400" dirty="0" err="1" smtClean="0"/>
              <a:t>Shri.Pawan</a:t>
            </a:r>
            <a:r>
              <a:rPr lang="en-US" sz="2400" dirty="0" smtClean="0"/>
              <a:t> </a:t>
            </a:r>
            <a:r>
              <a:rPr lang="en-US" sz="2400" dirty="0" err="1" smtClean="0"/>
              <a:t>Goyal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Ongoing projects:</a:t>
            </a:r>
          </a:p>
          <a:p>
            <a:pPr indent="-61913">
              <a:buFont typeface="Wingdings" pitchFamily="2" charset="2"/>
              <a:buChar char="q"/>
            </a:pPr>
            <a:r>
              <a:rPr lang="en-US" sz="2400" dirty="0" smtClean="0"/>
              <a:t>Construction of flats in residential area of air force</a:t>
            </a:r>
          </a:p>
          <a:p>
            <a:pPr indent="-61913">
              <a:buFont typeface="Wingdings" pitchFamily="2" charset="2"/>
              <a:buChar char="q"/>
            </a:pPr>
            <a:r>
              <a:rPr lang="en-US" sz="2400" dirty="0" smtClean="0"/>
              <a:t>Construction of cockpit </a:t>
            </a:r>
            <a:r>
              <a:rPr lang="en-US" sz="2400" dirty="0" err="1" smtClean="0"/>
              <a:t>builiding</a:t>
            </a:r>
            <a:r>
              <a:rPr lang="en-US" sz="2400" dirty="0" smtClean="0"/>
              <a:t> in technical zone.</a:t>
            </a:r>
          </a:p>
          <a:p>
            <a:pPr indent="-61913">
              <a:buFont typeface="Wingdings" pitchFamily="2" charset="2"/>
              <a:buChar char="q"/>
            </a:pPr>
            <a:r>
              <a:rPr lang="en-US" sz="2400" dirty="0" smtClean="0"/>
              <a:t>Construction of </a:t>
            </a:r>
            <a:r>
              <a:rPr lang="en-US" sz="2400" dirty="0" err="1" smtClean="0"/>
              <a:t>delhi</a:t>
            </a:r>
            <a:r>
              <a:rPr lang="en-US" sz="2400" dirty="0" smtClean="0"/>
              <a:t> </a:t>
            </a:r>
            <a:r>
              <a:rPr lang="en-US" sz="2400" dirty="0" err="1" smtClean="0"/>
              <a:t>byepass</a:t>
            </a:r>
            <a:r>
              <a:rPr lang="en-US" sz="2400" dirty="0" smtClean="0"/>
              <a:t>.</a:t>
            </a:r>
          </a:p>
          <a:p>
            <a:pPr indent="-61913">
              <a:buFont typeface="Wingdings" pitchFamily="2" charset="2"/>
              <a:buChar char="q"/>
            </a:pPr>
            <a:r>
              <a:rPr lang="en-US" sz="2400" dirty="0" smtClean="0"/>
              <a:t>Construction of flyover.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SEWER PIPES AND LAYING</a:t>
            </a:r>
            <a:endParaRPr lang="en-US" dirty="0"/>
          </a:p>
        </p:txBody>
      </p:sp>
      <p:pic>
        <p:nvPicPr>
          <p:cNvPr id="4" name="Content Placeholder 3" descr="Picture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762" y="1554163"/>
            <a:ext cx="7244876" cy="45259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686800" cy="1184825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THANKS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en-US" sz="3600" b="0" dirty="0" smtClean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sz="3600" b="0" smtClean="0">
                <a:solidFill>
                  <a:schemeClr val="bg2">
                    <a:lumMod val="25000"/>
                  </a:schemeClr>
                </a:solidFill>
              </a:rPr>
              <a:t>roject overview</a:t>
            </a:r>
            <a:endParaRPr lang="en-US" sz="3600" b="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371600" y="1295400"/>
          <a:ext cx="5867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520700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sz="3200" b="0" smtClean="0">
                <a:solidFill>
                  <a:schemeClr val="bg2">
                    <a:lumMod val="25000"/>
                  </a:schemeClr>
                </a:solidFill>
              </a:rPr>
              <a:t>ntroduction to site</a:t>
            </a:r>
            <a:endParaRPr lang="en-US" sz="32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7543800" cy="4114800"/>
          </a:xfrm>
        </p:spPr>
        <p:txBody>
          <a:bodyPr/>
          <a:lstStyle/>
          <a:p>
            <a:r>
              <a:rPr lang="en-US" dirty="0" smtClean="0"/>
              <a:t>Design of the building made by: Testing And Consultancy CDLU.</a:t>
            </a:r>
          </a:p>
          <a:p>
            <a:r>
              <a:rPr lang="en-US" dirty="0" smtClean="0"/>
              <a:t>Designed for: Air Force Residents.</a:t>
            </a:r>
          </a:p>
          <a:p>
            <a:r>
              <a:rPr lang="en-US" dirty="0" smtClean="0"/>
              <a:t>Contractar : </a:t>
            </a:r>
            <a:r>
              <a:rPr lang="en-US" dirty="0" err="1" smtClean="0"/>
              <a:t>Sh.Pawan</a:t>
            </a:r>
            <a:r>
              <a:rPr lang="en-US" dirty="0" smtClean="0"/>
              <a:t> </a:t>
            </a:r>
            <a:r>
              <a:rPr lang="en-US" dirty="0" err="1" smtClean="0"/>
              <a:t>Goyal</a:t>
            </a:r>
            <a:endParaRPr lang="en-US" dirty="0" smtClean="0"/>
          </a:p>
          <a:p>
            <a:r>
              <a:rPr lang="en-US" dirty="0" smtClean="0"/>
              <a:t>Company : </a:t>
            </a:r>
            <a:r>
              <a:rPr lang="en-US" dirty="0" err="1" smtClean="0"/>
              <a:t>Shiv</a:t>
            </a:r>
            <a:r>
              <a:rPr lang="en-US" dirty="0" smtClean="0"/>
              <a:t> Shankar Enterprises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LAYOUT OF GROUND FLOOR</a:t>
            </a:r>
            <a:endParaRPr lang="en-US" dirty="0"/>
          </a:p>
        </p:txBody>
      </p:sp>
      <p:pic>
        <p:nvPicPr>
          <p:cNvPr id="4" name="Content Placeholder 3" descr="A 1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524000"/>
            <a:ext cx="5867400" cy="4999037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LAYOUT OF FIRST FLOOR</a:t>
            </a:r>
            <a:endParaRPr lang="en-US" dirty="0"/>
          </a:p>
        </p:txBody>
      </p:sp>
      <p:pic>
        <p:nvPicPr>
          <p:cNvPr id="4" name="Content Placeholder 3" descr="A 1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54163"/>
            <a:ext cx="6172200" cy="4825494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609600"/>
          </a:xfrm>
        </p:spPr>
        <p:txBody>
          <a:bodyPr>
            <a:normAutofit/>
          </a:bodyPr>
          <a:lstStyle/>
          <a:p>
            <a:r>
              <a:rPr sz="3200" b="0" smtClean="0">
                <a:solidFill>
                  <a:schemeClr val="bg2">
                    <a:lumMod val="25000"/>
                  </a:schemeClr>
                </a:solidFill>
              </a:rPr>
              <a:t>2.p.c.c. (plain cement concrete)</a:t>
            </a:r>
            <a:endParaRPr lang="en-US" sz="32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79248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Thickness of pcc : 6’’</a:t>
            </a:r>
          </a:p>
          <a:p>
            <a:r>
              <a:rPr lang="en-US" dirty="0" err="1" smtClean="0"/>
              <a:t>Pcc</a:t>
            </a:r>
            <a:r>
              <a:rPr lang="en-US" dirty="0" smtClean="0"/>
              <a:t> layer was compacted by using rammer.</a:t>
            </a:r>
          </a:p>
          <a:p>
            <a:r>
              <a:rPr lang="en-US" dirty="0" smtClean="0"/>
              <a:t>Pcc composition: </a:t>
            </a:r>
            <a:r>
              <a:rPr lang="en-US" dirty="0" smtClean="0"/>
              <a:t>1:4:8 </a:t>
            </a:r>
            <a:r>
              <a:rPr lang="en-US" dirty="0" smtClean="0"/>
              <a:t>(1 part cement, </a:t>
            </a:r>
            <a:r>
              <a:rPr lang="en-US" dirty="0" smtClean="0"/>
              <a:t>4</a:t>
            </a:r>
            <a:r>
              <a:rPr lang="en-US" dirty="0" smtClean="0"/>
              <a:t> </a:t>
            </a:r>
            <a:r>
              <a:rPr lang="en-US" dirty="0" smtClean="0"/>
              <a:t>part fine aggregates, </a:t>
            </a:r>
            <a:r>
              <a:rPr lang="en-US" dirty="0" smtClean="0"/>
              <a:t>8</a:t>
            </a:r>
            <a:r>
              <a:rPr lang="en-US" dirty="0" smtClean="0"/>
              <a:t> </a:t>
            </a:r>
            <a:r>
              <a:rPr lang="en-US" dirty="0" smtClean="0"/>
              <a:t>part coarse aggregates).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PCC</a:t>
            </a:r>
            <a:endParaRPr lang="en-US" dirty="0"/>
          </a:p>
        </p:txBody>
      </p:sp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424" y="1613440"/>
            <a:ext cx="7083552" cy="440740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2. p.c.c.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</TotalTime>
  <Words>206</Words>
  <Application>Microsoft Office PowerPoint</Application>
  <PresentationFormat>On-screen Show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    SIX MONTH    INDUSTRIAL TRAINING       AT    AIR FORCE STATION  (TECHNICAL &amp;    RESIDENTIAL AREA)  SIRSA(HARYANA)                                                                          SUBMITTED BY:                                                                             LAKSHAY BANSAL                                                                                   UNIV. R.NO 100370101146            </vt:lpstr>
      <vt:lpstr>Company profile</vt:lpstr>
      <vt:lpstr>Project overview</vt:lpstr>
      <vt:lpstr>Introduction to site</vt:lpstr>
      <vt:lpstr>LAYOUT OF GROUND FLOOR</vt:lpstr>
      <vt:lpstr>LAYOUT OF FIRST FLOOR</vt:lpstr>
      <vt:lpstr>2.p.c.c. (plain cement concrete)</vt:lpstr>
      <vt:lpstr>                                  PCC</vt:lpstr>
      <vt:lpstr>2. p.c.c.</vt:lpstr>
      <vt:lpstr>Reinforcement of RAFT FOUNDATION</vt:lpstr>
      <vt:lpstr>Concreting of raft foundation</vt:lpstr>
      <vt:lpstr>COLUMN STARTER</vt:lpstr>
      <vt:lpstr>                              column</vt:lpstr>
      <vt:lpstr>6. columns</vt:lpstr>
      <vt:lpstr>Crank in slab</vt:lpstr>
      <vt:lpstr>Casting of beam and slab</vt:lpstr>
      <vt:lpstr>Concreting of slab</vt:lpstr>
      <vt:lpstr>Shuttering plates</vt:lpstr>
      <vt:lpstr>scaffolding</vt:lpstr>
      <vt:lpstr>SEWER PIPES AND LAYING</vt:lpstr>
      <vt:lpstr>THANKS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VARINDER</dc:creator>
  <cp:lastModifiedBy>abc</cp:lastModifiedBy>
  <cp:revision>181</cp:revision>
  <dcterms:created xsi:type="dcterms:W3CDTF">2014-01-08T08:00:48Z</dcterms:created>
  <dcterms:modified xsi:type="dcterms:W3CDTF">2014-05-29T03:36:31Z</dcterms:modified>
</cp:coreProperties>
</file>