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3"/>
  </p:notesMasterIdLst>
  <p:sldIdLst>
    <p:sldId id="331" r:id="rId2"/>
    <p:sldId id="259" r:id="rId3"/>
    <p:sldId id="260" r:id="rId4"/>
    <p:sldId id="284" r:id="rId5"/>
    <p:sldId id="334" r:id="rId6"/>
    <p:sldId id="285" r:id="rId7"/>
    <p:sldId id="286" r:id="rId8"/>
    <p:sldId id="287" r:id="rId9"/>
    <p:sldId id="288" r:id="rId10"/>
    <p:sldId id="289" r:id="rId11"/>
    <p:sldId id="332" r:id="rId12"/>
    <p:sldId id="333" r:id="rId13"/>
    <p:sldId id="292" r:id="rId14"/>
    <p:sldId id="293" r:id="rId15"/>
    <p:sldId id="294" r:id="rId16"/>
    <p:sldId id="296" r:id="rId17"/>
    <p:sldId id="298" r:id="rId18"/>
    <p:sldId id="299" r:id="rId19"/>
    <p:sldId id="300" r:id="rId20"/>
    <p:sldId id="301" r:id="rId21"/>
    <p:sldId id="302" r:id="rId22"/>
    <p:sldId id="303" r:id="rId23"/>
    <p:sldId id="304" r:id="rId24"/>
    <p:sldId id="267" r:id="rId25"/>
    <p:sldId id="268" r:id="rId26"/>
    <p:sldId id="269" r:id="rId27"/>
    <p:sldId id="270" r:id="rId28"/>
    <p:sldId id="282" r:id="rId29"/>
    <p:sldId id="272" r:id="rId30"/>
    <p:sldId id="273" r:id="rId31"/>
    <p:sldId id="330" r:id="rId32"/>
  </p:sldIdLst>
  <p:sldSz cx="9144000" cy="6858000" type="screen4x3"/>
  <p:notesSz cx="6858000" cy="9144000"/>
  <p:defaultTextStyle>
    <a:defPPr>
      <a:defRPr lang="en-IN"/>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6A5D4-ADA5-41FA-B180-291C5D8B254B}" type="datetimeFigureOut">
              <a:rPr lang="en-IN" smtClean="0"/>
              <a:pPr/>
              <a:t>27-05-2014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AC8D5-5D96-4926-B550-B6B4E69D529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14</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15</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16</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17</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18</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19</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20</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21</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22</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23</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24</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25</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26</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27</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28</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29</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30</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31</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4</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6</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7</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8</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9</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10</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F7AC8D5-5D96-4926-B550-B6B4E69D529D}" type="slidenum">
              <a:rPr lang="en-IN" smtClean="0"/>
              <a:pPr/>
              <a:t>13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24E5CEF4-72DF-4774-80C3-974C50A31E84}"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407B0AF-1B32-4DD6-8F5F-BB95CA64FF2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0C173EC-D0C0-48D3-B7F1-2CD1FF568EC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56BFAF-C847-44A1-81E0-0A508A4A84F0}"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3001C3-97D2-420E-A089-57E3FCF73B83}"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197A2B2-B84A-401B-A57D-151DAF8B12C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B79ED78-2344-4A1C-B275-555CE2E5BDB3}"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4872DF8-3208-40BF-9D91-CA872DC8D25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7471D98-F044-478D-BF5B-212F4613069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5E164CF-E663-4D7F-A237-E6EBE8E806ED}"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37252E4A-B0BF-4F27-AD34-845E77829207}"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5786F87-E81B-462C-B06B-2DD4A9931139}"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WELCOME</a:t>
            </a:r>
            <a:endParaRPr lang="en-US" dirty="0"/>
          </a:p>
        </p:txBody>
      </p:sp>
      <p:sp>
        <p:nvSpPr>
          <p:cNvPr id="3" name="Content Placeholder 2"/>
          <p:cNvSpPr>
            <a:spLocks noGrp="1"/>
          </p:cNvSpPr>
          <p:nvPr>
            <p:ph idx="1"/>
          </p:nvPr>
        </p:nvSpPr>
        <p:spPr>
          <a:solidFill>
            <a:schemeClr val="bg2">
              <a:lumMod val="50000"/>
            </a:schemeClr>
          </a:solidFill>
        </p:spPr>
        <p:txBody>
          <a:bodyPr>
            <a:normAutofit lnSpcReduction="10000"/>
          </a:bodyPr>
          <a:lstStyle/>
          <a:p>
            <a:pPr>
              <a:buNone/>
            </a:pPr>
            <a:r>
              <a:rPr lang="en-US" sz="5400" dirty="0" smtClean="0">
                <a:solidFill>
                  <a:srgbClr val="C00000"/>
                </a:solidFill>
              </a:rPr>
              <a:t>              </a:t>
            </a:r>
            <a:r>
              <a:rPr lang="en-US" sz="3600" dirty="0" smtClean="0">
                <a:solidFill>
                  <a:srgbClr val="C00000"/>
                </a:solidFill>
              </a:rPr>
              <a:t>PRESENTATION </a:t>
            </a:r>
          </a:p>
          <a:p>
            <a:pPr>
              <a:buNone/>
            </a:pPr>
            <a:r>
              <a:rPr lang="en-US" sz="3600" dirty="0" smtClean="0">
                <a:solidFill>
                  <a:srgbClr val="C00000"/>
                </a:solidFill>
              </a:rPr>
              <a:t>                                ON      </a:t>
            </a:r>
          </a:p>
          <a:p>
            <a:pPr>
              <a:buNone/>
            </a:pPr>
            <a:r>
              <a:rPr lang="en-US" sz="3600" dirty="0" smtClean="0">
                <a:solidFill>
                  <a:srgbClr val="C00000"/>
                </a:solidFill>
              </a:rPr>
              <a:t>                        SEWERAGE </a:t>
            </a:r>
          </a:p>
          <a:p>
            <a:pPr>
              <a:buNone/>
            </a:pPr>
            <a:r>
              <a:rPr lang="en-US" sz="3600" dirty="0" smtClean="0"/>
              <a:t>                      (FINAL YEAR) </a:t>
            </a:r>
          </a:p>
          <a:p>
            <a:pPr>
              <a:buNone/>
            </a:pPr>
            <a:r>
              <a:rPr lang="en-US" sz="3600" dirty="0" smtClean="0">
                <a:solidFill>
                  <a:srgbClr val="FFC000"/>
                </a:solidFill>
              </a:rPr>
              <a:t>                    </a:t>
            </a:r>
            <a:r>
              <a:rPr lang="en-US" sz="3600" dirty="0" smtClean="0">
                <a:solidFill>
                  <a:srgbClr val="C00000"/>
                </a:solidFill>
              </a:rPr>
              <a:t>PRESENTED BY: -</a:t>
            </a:r>
          </a:p>
          <a:p>
            <a:pPr>
              <a:buNone/>
            </a:pPr>
            <a:r>
              <a:rPr lang="en-US" sz="1800" dirty="0" smtClean="0"/>
              <a:t>                                                   AMARVEER SINGH</a:t>
            </a:r>
          </a:p>
          <a:p>
            <a:pPr>
              <a:buNone/>
            </a:pPr>
            <a:r>
              <a:rPr lang="en-US" sz="1800" dirty="0" smtClean="0"/>
              <a:t>                                                   MANPREET SINGH</a:t>
            </a:r>
          </a:p>
          <a:p>
            <a:pPr>
              <a:buNone/>
            </a:pPr>
            <a:r>
              <a:rPr lang="en-US" sz="1800" dirty="0" smtClean="0"/>
              <a:t>                                                 HARMADEEP SINGH</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v"/>
            </a:pPr>
            <a:r>
              <a:rPr lang="en-IN" sz="2800" dirty="0" smtClean="0">
                <a:latin typeface="Baskerville Old Face" pitchFamily="18" charset="0"/>
              </a:rPr>
              <a:t>Once the bedding process is complete, you are ready to move on the next pipe.  </a:t>
            </a:r>
          </a:p>
          <a:p>
            <a:pPr>
              <a:buFont typeface="Wingdings" pitchFamily="2" charset="2"/>
              <a:buChar char="v"/>
            </a:pPr>
            <a:r>
              <a:rPr lang="en-IN" sz="2800" dirty="0" smtClean="0">
                <a:latin typeface="Baskerville Old Face" pitchFamily="18" charset="0"/>
              </a:rPr>
              <a:t>It is important to note that as you install more pipe, you should be backfilling the trench behind you up to a safe level. </a:t>
            </a:r>
          </a:p>
          <a:p>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      TYPES OF SEWER PIPES</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STONEWARE  PIPES</a:t>
            </a:r>
          </a:p>
          <a:p>
            <a:r>
              <a:rPr lang="en-US" dirty="0" smtClean="0"/>
              <a:t>R.C.C. PIPES</a:t>
            </a:r>
          </a:p>
          <a:p>
            <a:r>
              <a:rPr lang="en-US" dirty="0" smtClean="0"/>
              <a:t>CAST IRON PIPES</a:t>
            </a:r>
          </a:p>
          <a:p>
            <a:r>
              <a:rPr lang="en-US" dirty="0" smtClean="0"/>
              <a:t>DUCTILE PIPES</a:t>
            </a:r>
          </a:p>
          <a:p>
            <a:r>
              <a:rPr lang="en-US" dirty="0" smtClean="0"/>
              <a:t>SOLID WALL </a:t>
            </a:r>
            <a:r>
              <a:rPr lang="en-US" b="1" dirty="0" smtClean="0"/>
              <a:t>UPVC </a:t>
            </a:r>
            <a:r>
              <a:rPr lang="en-US" dirty="0" smtClean="0"/>
              <a:t>PIPES</a:t>
            </a:r>
          </a:p>
          <a:p>
            <a:r>
              <a:rPr lang="en-US" dirty="0" smtClean="0"/>
              <a:t>SOLID WALL </a:t>
            </a:r>
            <a:r>
              <a:rPr lang="en-US" b="1" dirty="0" smtClean="0"/>
              <a:t>HDPE</a:t>
            </a:r>
            <a:r>
              <a:rPr lang="en-US" dirty="0" smtClean="0"/>
              <a:t> PIPES</a:t>
            </a:r>
          </a:p>
          <a:p>
            <a:r>
              <a:rPr lang="en-US" dirty="0" smtClean="0"/>
              <a:t>GLASS FIBRE REINFORCED PLASTIC PIPES</a:t>
            </a:r>
          </a:p>
          <a:p>
            <a:r>
              <a:rPr lang="en-US" dirty="0" smtClean="0"/>
              <a:t>PITCH FIBRE PIPES</a:t>
            </a:r>
          </a:p>
          <a:p>
            <a:r>
              <a:rPr lang="en-US" dirty="0" smtClean="0"/>
              <a:t>DOUBLE WALL CORRUGATED POLYETHYLENE PIPES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IMG_20140525_094827.jpg"/>
          <p:cNvPicPr>
            <a:picLocks noGrp="1" noChangeAspect="1"/>
          </p:cNvPicPr>
          <p:nvPr>
            <p:ph idx="4294967295"/>
          </p:nvPr>
        </p:nvPicPr>
        <p:blipFill>
          <a:blip r:embed="rId2" cstate="print"/>
          <a:stretch>
            <a:fillRect/>
          </a:stretch>
        </p:blipFill>
        <p:spPr>
          <a:xfrm>
            <a:off x="395536" y="1027828"/>
            <a:ext cx="2592288" cy="2257949"/>
          </a:xfrm>
        </p:spPr>
      </p:pic>
      <p:pic>
        <p:nvPicPr>
          <p:cNvPr id="11" name="Picture 10" descr="IMG_20140325_105009.jpg"/>
          <p:cNvPicPr>
            <a:picLocks noChangeAspect="1"/>
          </p:cNvPicPr>
          <p:nvPr/>
        </p:nvPicPr>
        <p:blipFill>
          <a:blip r:embed="rId3" cstate="print"/>
          <a:stretch>
            <a:fillRect/>
          </a:stretch>
        </p:blipFill>
        <p:spPr>
          <a:xfrm>
            <a:off x="3419872" y="980728"/>
            <a:ext cx="2448272" cy="2281927"/>
          </a:xfrm>
          <a:prstGeom prst="rect">
            <a:avLst/>
          </a:prstGeom>
        </p:spPr>
      </p:pic>
      <p:pic>
        <p:nvPicPr>
          <p:cNvPr id="12" name="Picture 11" descr="IMG_20140525_092456.jpg"/>
          <p:cNvPicPr>
            <a:picLocks noChangeAspect="1"/>
          </p:cNvPicPr>
          <p:nvPr/>
        </p:nvPicPr>
        <p:blipFill>
          <a:blip r:embed="rId4" cstate="print"/>
          <a:stretch>
            <a:fillRect/>
          </a:stretch>
        </p:blipFill>
        <p:spPr>
          <a:xfrm>
            <a:off x="6372200" y="1052736"/>
            <a:ext cx="2304256" cy="2296884"/>
          </a:xfrm>
          <a:prstGeom prst="rect">
            <a:avLst/>
          </a:prstGeom>
        </p:spPr>
      </p:pic>
      <p:pic>
        <p:nvPicPr>
          <p:cNvPr id="13" name="Picture 12" descr="IMG_20131227_151103.jpg"/>
          <p:cNvPicPr>
            <a:picLocks noChangeAspect="1"/>
          </p:cNvPicPr>
          <p:nvPr/>
        </p:nvPicPr>
        <p:blipFill>
          <a:blip r:embed="rId5" cstate="print"/>
          <a:stretch>
            <a:fillRect/>
          </a:stretch>
        </p:blipFill>
        <p:spPr>
          <a:xfrm>
            <a:off x="323528" y="3573016"/>
            <a:ext cx="8424936" cy="249974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C00000"/>
                </a:solidFill>
                <a:latin typeface="Britannica Unicode Sans" pitchFamily="34" charset="0"/>
              </a:rPr>
              <a:t>Testing of sewer</a:t>
            </a:r>
            <a:endParaRPr lang="en-IN" sz="4000" dirty="0">
              <a:solidFill>
                <a:srgbClr val="C00000"/>
              </a:solidFill>
              <a:latin typeface="Britannica Unicode Sans" pitchFamily="34" charset="0"/>
            </a:endParaRPr>
          </a:p>
        </p:txBody>
      </p:sp>
      <p:sp>
        <p:nvSpPr>
          <p:cNvPr id="3" name="Content Placeholder 2"/>
          <p:cNvSpPr>
            <a:spLocks noGrp="1"/>
          </p:cNvSpPr>
          <p:nvPr>
            <p:ph idx="1"/>
          </p:nvPr>
        </p:nvSpPr>
        <p:spPr/>
        <p:txBody>
          <a:bodyPr/>
          <a:lstStyle/>
          <a:p>
            <a:pPr>
              <a:buFont typeface="Wingdings" pitchFamily="2" charset="2"/>
              <a:buChar char="v"/>
            </a:pPr>
            <a:r>
              <a:rPr lang="en-IN" sz="2800" dirty="0" smtClean="0">
                <a:latin typeface="Baskerville Old Face" pitchFamily="18" charset="0"/>
              </a:rPr>
              <a:t>The testing of sewers is necessary as any leakage, improper joints, straightness or obstruction of sewers may occur during laying of sewers. </a:t>
            </a:r>
          </a:p>
          <a:p>
            <a:pPr>
              <a:buFont typeface="Wingdings" pitchFamily="2" charset="2"/>
              <a:buChar char="v"/>
            </a:pPr>
            <a:r>
              <a:rPr lang="en-IN" sz="2800" dirty="0" smtClean="0">
                <a:latin typeface="Baskerville Old Face" pitchFamily="18" charset="0"/>
              </a:rPr>
              <a:t>These defects may be removed or repaired after detection. </a:t>
            </a:r>
          </a:p>
          <a:p>
            <a:pPr>
              <a:buFont typeface="Wingdings" pitchFamily="2" charset="2"/>
              <a:buChar char="v"/>
            </a:pPr>
            <a:r>
              <a:rPr lang="en-IN" sz="2800" dirty="0" smtClean="0">
                <a:latin typeface="Baskerville Old Face" pitchFamily="18" charset="0"/>
              </a:rPr>
              <a:t>So there are various tests by which these defects may be detected. These tests are </a:t>
            </a:r>
            <a:r>
              <a:rPr lang="en-IN" dirty="0" smtClean="0"/>
              <a:t>:-</a:t>
            </a:r>
            <a:br>
              <a:rPr lang="en-IN" dirty="0" smtClean="0"/>
            </a:br>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r>
              <a:rPr lang="en-IN" dirty="0" smtClean="0">
                <a:solidFill>
                  <a:srgbClr val="00B050"/>
                </a:solidFill>
                <a:latin typeface="Comic Sans MS" pitchFamily="66" charset="0"/>
              </a:rPr>
              <a:t>Water Test.</a:t>
            </a:r>
          </a:p>
          <a:p>
            <a:pPr>
              <a:buFont typeface="Wingdings" pitchFamily="2" charset="2"/>
              <a:buChar char="Ø"/>
            </a:pPr>
            <a:endParaRPr lang="en-IN" dirty="0" smtClean="0">
              <a:solidFill>
                <a:srgbClr val="00B050"/>
              </a:solidFill>
              <a:latin typeface="Comic Sans MS" pitchFamily="66" charset="0"/>
            </a:endParaRPr>
          </a:p>
          <a:p>
            <a:pPr>
              <a:buFont typeface="Wingdings" pitchFamily="2" charset="2"/>
              <a:buChar char="Ø"/>
            </a:pPr>
            <a:r>
              <a:rPr lang="en-IN" dirty="0" smtClean="0">
                <a:solidFill>
                  <a:srgbClr val="00B050"/>
                </a:solidFill>
                <a:latin typeface="Comic Sans MS" pitchFamily="66" charset="0"/>
              </a:rPr>
              <a:t>Air Test.</a:t>
            </a:r>
          </a:p>
          <a:p>
            <a:pPr>
              <a:buFont typeface="Wingdings" pitchFamily="2" charset="2"/>
              <a:buChar char="Ø"/>
            </a:pPr>
            <a:endParaRPr lang="en-IN" dirty="0" smtClean="0">
              <a:solidFill>
                <a:srgbClr val="00B050"/>
              </a:solidFill>
              <a:latin typeface="Comic Sans MS" pitchFamily="66" charset="0"/>
            </a:endParaRPr>
          </a:p>
          <a:p>
            <a:pPr>
              <a:buFont typeface="Wingdings" pitchFamily="2" charset="2"/>
              <a:buChar char="Ø"/>
            </a:pPr>
            <a:r>
              <a:rPr lang="en-IN" dirty="0" smtClean="0">
                <a:solidFill>
                  <a:srgbClr val="00B050"/>
                </a:solidFill>
                <a:latin typeface="Comic Sans MS" pitchFamily="66" charset="0"/>
              </a:rPr>
              <a:t>Smoke Test.</a:t>
            </a:r>
          </a:p>
          <a:p>
            <a:pPr>
              <a:buFont typeface="Wingdings" pitchFamily="2" charset="2"/>
              <a:buChar char="Ø"/>
            </a:pPr>
            <a:endParaRPr lang="en-IN" dirty="0" smtClean="0">
              <a:solidFill>
                <a:srgbClr val="00B050"/>
              </a:solidFill>
              <a:latin typeface="Comic Sans MS" pitchFamily="66" charset="0"/>
            </a:endParaRPr>
          </a:p>
          <a:p>
            <a:pPr>
              <a:buFont typeface="Wingdings" pitchFamily="2" charset="2"/>
              <a:buChar char="Ø"/>
            </a:pPr>
            <a:r>
              <a:rPr lang="en-IN" dirty="0" smtClean="0">
                <a:solidFill>
                  <a:srgbClr val="00B050"/>
                </a:solidFill>
                <a:latin typeface="Comic Sans MS" pitchFamily="66" charset="0"/>
              </a:rPr>
              <a:t>Test For Obstruction.</a:t>
            </a:r>
            <a:endParaRPr lang="en-IN" dirty="0">
              <a:solidFill>
                <a:srgbClr val="00B050"/>
              </a:solidFill>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4000" dirty="0" smtClean="0">
                <a:solidFill>
                  <a:srgbClr val="C00000"/>
                </a:solidFill>
                <a:latin typeface="Britannica Unicode Sans" pitchFamily="34" charset="0"/>
              </a:rPr>
              <a:t>Water Test </a:t>
            </a:r>
            <a:endParaRPr lang="en-IN" sz="4000" dirty="0">
              <a:solidFill>
                <a:srgbClr val="C00000"/>
              </a:solidFill>
              <a:latin typeface="Britannica Unicode Sans" pitchFamily="34" charset="0"/>
            </a:endParaRPr>
          </a:p>
        </p:txBody>
      </p:sp>
      <p:sp>
        <p:nvSpPr>
          <p:cNvPr id="3" name="Content Placeholder 2"/>
          <p:cNvSpPr>
            <a:spLocks noGrp="1"/>
          </p:cNvSpPr>
          <p:nvPr>
            <p:ph idx="1"/>
          </p:nvPr>
        </p:nvSpPr>
        <p:spPr/>
        <p:txBody>
          <a:bodyPr/>
          <a:lstStyle/>
          <a:p>
            <a:pPr>
              <a:buFont typeface="Wingdings" pitchFamily="2" charset="2"/>
              <a:buChar char="v"/>
            </a:pPr>
            <a:r>
              <a:rPr lang="en-IN" sz="2800" dirty="0" smtClean="0">
                <a:latin typeface="Baskerville Old Face" pitchFamily="18" charset="0"/>
              </a:rPr>
              <a:t> This test is carried out for sewer lines between two manholes. </a:t>
            </a:r>
          </a:p>
          <a:p>
            <a:pPr>
              <a:buFont typeface="Wingdings" pitchFamily="2" charset="2"/>
              <a:buChar char="v"/>
            </a:pPr>
            <a:r>
              <a:rPr lang="en-IN" sz="2800" dirty="0" smtClean="0">
                <a:latin typeface="Baskerville Old Face" pitchFamily="18" charset="0"/>
              </a:rPr>
              <a:t> Plugging is done by rubber plug at its lower end. </a:t>
            </a:r>
          </a:p>
          <a:p>
            <a:pPr>
              <a:buFont typeface="Wingdings" pitchFamily="2" charset="2"/>
              <a:buChar char="v"/>
            </a:pPr>
            <a:r>
              <a:rPr lang="en-IN" sz="2800" dirty="0" smtClean="0">
                <a:latin typeface="Baskerville Old Face" pitchFamily="18" charset="0"/>
              </a:rPr>
              <a:t>Rubber plug is connected with air blown. </a:t>
            </a:r>
          </a:p>
          <a:p>
            <a:pPr>
              <a:buFont typeface="Wingdings" pitchFamily="2" charset="2"/>
              <a:buChar char="v"/>
            </a:pPr>
            <a:r>
              <a:rPr lang="en-IN" sz="2800" dirty="0" smtClean="0">
                <a:latin typeface="Baskerville Old Face" pitchFamily="18" charset="0"/>
              </a:rPr>
              <a:t>The upper end of sewer is plugged with a connection to the funnel. </a:t>
            </a:r>
          </a:p>
          <a:p>
            <a:pPr>
              <a:buFont typeface="Wingdings" pitchFamily="2" charset="2"/>
              <a:buChar char="v"/>
            </a:pPr>
            <a:r>
              <a:rPr lang="en-IN" sz="2800" dirty="0" smtClean="0">
                <a:latin typeface="Baskerville Old Face" pitchFamily="18" charset="0"/>
              </a:rPr>
              <a:t>The sewer is filled with water and to maintain the required head, water level in the funnel is kept 2 m above the upper end. </a:t>
            </a:r>
            <a:endParaRPr lang="en-IN" sz="2800" dirty="0">
              <a:latin typeface="Baskerville Old Fac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MM\Downloads\drn111.gif"/>
          <p:cNvPicPr>
            <a:picLocks noChangeAspect="1" noChangeArrowheads="1"/>
          </p:cNvPicPr>
          <p:nvPr/>
        </p:nvPicPr>
        <p:blipFill>
          <a:blip r:embed="rId3" cstate="print"/>
          <a:srcRect/>
          <a:stretch>
            <a:fillRect/>
          </a:stretch>
        </p:blipFill>
        <p:spPr bwMode="auto">
          <a:xfrm>
            <a:off x="899593" y="1124744"/>
            <a:ext cx="7151804" cy="381642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solidFill>
                  <a:srgbClr val="C00000"/>
                </a:solidFill>
                <a:latin typeface="Britannica Unicode Sans" pitchFamily="34" charset="0"/>
              </a:rPr>
              <a:t>Air Test</a:t>
            </a:r>
            <a:endParaRPr lang="en-IN" dirty="0">
              <a:solidFill>
                <a:srgbClr val="C00000"/>
              </a:solidFill>
              <a:latin typeface="Britannica Unicode Sans" pitchFamily="34" charset="0"/>
            </a:endParaRPr>
          </a:p>
        </p:txBody>
      </p:sp>
      <p:sp>
        <p:nvSpPr>
          <p:cNvPr id="3" name="Content Placeholder 2"/>
          <p:cNvSpPr>
            <a:spLocks noGrp="1"/>
          </p:cNvSpPr>
          <p:nvPr>
            <p:ph idx="1"/>
          </p:nvPr>
        </p:nvSpPr>
        <p:spPr/>
        <p:txBody>
          <a:bodyPr/>
          <a:lstStyle/>
          <a:p>
            <a:pPr>
              <a:buFont typeface="Wingdings" pitchFamily="2" charset="2"/>
              <a:buChar char="v"/>
            </a:pPr>
            <a:r>
              <a:rPr lang="en-IN" dirty="0" smtClean="0"/>
              <a:t> </a:t>
            </a:r>
            <a:r>
              <a:rPr lang="en-IN" sz="2800" dirty="0" smtClean="0">
                <a:latin typeface="Baskerville Old Face" pitchFamily="18" charset="0"/>
              </a:rPr>
              <a:t>When sufficient amount of water is not available, then air test is to be carried out. </a:t>
            </a:r>
          </a:p>
          <a:p>
            <a:pPr>
              <a:buNone/>
            </a:pPr>
            <a:endParaRPr lang="en-IN" sz="2800" dirty="0" smtClean="0">
              <a:latin typeface="Baskerville Old Face" pitchFamily="18" charset="0"/>
            </a:endParaRPr>
          </a:p>
        </p:txBody>
      </p:sp>
      <p:pic>
        <p:nvPicPr>
          <p:cNvPr id="5122" name="Picture 2" descr="C:\Users\OMM\Downloads\drn110.gif"/>
          <p:cNvPicPr>
            <a:picLocks noChangeAspect="1" noChangeArrowheads="1"/>
          </p:cNvPicPr>
          <p:nvPr/>
        </p:nvPicPr>
        <p:blipFill>
          <a:blip r:embed="rId3" cstate="print"/>
          <a:srcRect/>
          <a:stretch>
            <a:fillRect/>
          </a:stretch>
        </p:blipFill>
        <p:spPr bwMode="auto">
          <a:xfrm>
            <a:off x="2267744" y="2852935"/>
            <a:ext cx="4752528" cy="344941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6712"/>
            <a:ext cx="8229600" cy="5472608"/>
          </a:xfrm>
        </p:spPr>
        <p:txBody>
          <a:bodyPr/>
          <a:lstStyle/>
          <a:p>
            <a:pPr>
              <a:buFont typeface="Wingdings" pitchFamily="2" charset="2"/>
              <a:buChar char="v"/>
            </a:pPr>
            <a:r>
              <a:rPr lang="en-IN" sz="2800" dirty="0" smtClean="0">
                <a:latin typeface="Baskerville Old Face" pitchFamily="18" charset="0"/>
              </a:rPr>
              <a:t> Air is pumped into the pipeline, usually via a hand-pump with a control valve, until the reading on the manometer is around 125-150mm. </a:t>
            </a:r>
          </a:p>
          <a:p>
            <a:pPr>
              <a:buFont typeface="Wingdings" pitchFamily="2" charset="2"/>
              <a:buChar char="v"/>
            </a:pPr>
            <a:r>
              <a:rPr lang="en-IN" sz="2800" dirty="0" smtClean="0">
                <a:latin typeface="Baskerville Old Face" pitchFamily="18" charset="0"/>
              </a:rPr>
              <a:t>The set-up is then left for 5-10 minutes to allow for temperature stabilisation within the pipe before the pressure is reduced to exactly 100mm on the manometer scale.</a:t>
            </a:r>
          </a:p>
          <a:p>
            <a:pPr>
              <a:buFont typeface="Wingdings" pitchFamily="2" charset="2"/>
              <a:buChar char="v"/>
            </a:pPr>
            <a:r>
              <a:rPr lang="en-IN" sz="2800" dirty="0" smtClean="0">
                <a:latin typeface="Baskerville Old Face" pitchFamily="18" charset="0"/>
              </a:rPr>
              <a:t>The manometer is then monitored for a period of 5 minutes; the level of water in the manometer should not fall below the 75mm mark during this period.</a:t>
            </a:r>
            <a:endParaRPr lang="en-IN" sz="2800" dirty="0">
              <a:latin typeface="Baskerville Old Fac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229600" cy="4525963"/>
          </a:xfrm>
        </p:spPr>
        <p:txBody>
          <a:bodyPr/>
          <a:lstStyle/>
          <a:p>
            <a:pPr>
              <a:buFont typeface="Wingdings" pitchFamily="2" charset="2"/>
              <a:buChar char="v"/>
            </a:pPr>
            <a:r>
              <a:rPr lang="en-IN" sz="2800" dirty="0" smtClean="0">
                <a:latin typeface="Baskerville Old Face" pitchFamily="18" charset="0"/>
              </a:rPr>
              <a:t> This is deemed to be a 'pass' and the pipeline is declared satisfactory and can be backfilled. </a:t>
            </a:r>
          </a:p>
          <a:p>
            <a:pPr>
              <a:buFont typeface="Wingdings" pitchFamily="2" charset="2"/>
              <a:buChar char="v"/>
            </a:pPr>
            <a:r>
              <a:rPr lang="en-IN" sz="2800" dirty="0" smtClean="0">
                <a:latin typeface="Baskerville Old Face" pitchFamily="18" charset="0"/>
              </a:rPr>
              <a:t> However, if the level in the manometer does fall below the 75mm mark, then the equipment should be checked and cleaned and the pipeline examined for leaks or defects. </a:t>
            </a:r>
          </a:p>
          <a:p>
            <a:pPr>
              <a:buFont typeface="Wingdings" pitchFamily="2" charset="2"/>
              <a:buChar char="v"/>
            </a:pPr>
            <a:r>
              <a:rPr lang="en-IN" sz="2800" dirty="0" smtClean="0">
                <a:latin typeface="Baskerville Old Face" pitchFamily="18" charset="0"/>
              </a:rPr>
              <a:t> If any problems are identified, they should be rectified before re-testing.</a:t>
            </a:r>
            <a:endParaRPr lang="en-IN" sz="2800" dirty="0">
              <a:latin typeface="Baskerville Old Fac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4000" dirty="0">
                <a:solidFill>
                  <a:srgbClr val="C00000"/>
                </a:solidFill>
                <a:latin typeface="Britannica Unicode Sans" pitchFamily="34" charset="0"/>
              </a:rPr>
              <a:t>Design of Sewers</a:t>
            </a:r>
          </a:p>
        </p:txBody>
      </p:sp>
      <p:sp>
        <p:nvSpPr>
          <p:cNvPr id="3" name="Content Placeholder 2"/>
          <p:cNvSpPr>
            <a:spLocks noGrp="1"/>
          </p:cNvSpPr>
          <p:nvPr>
            <p:ph idx="1"/>
          </p:nvPr>
        </p:nvSpPr>
        <p:spPr>
          <a:xfrm>
            <a:off x="457200" y="1988840"/>
            <a:ext cx="8229600" cy="3653760"/>
          </a:xfrm>
        </p:spPr>
        <p:txBody>
          <a:bodyPr/>
          <a:lstStyle/>
          <a:p>
            <a:pPr>
              <a:buFont typeface="Wingdings" pitchFamily="2" charset="2"/>
              <a:buChar char="v"/>
            </a:pPr>
            <a:r>
              <a:rPr lang="en-IN" sz="2800" dirty="0">
                <a:solidFill>
                  <a:schemeClr val="tx1"/>
                </a:solidFill>
                <a:latin typeface="Baskerville Old Face" pitchFamily="18" charset="0"/>
              </a:rPr>
              <a:t>The hydraulic design of sewers and drains</a:t>
            </a:r>
            <a:r>
              <a:rPr lang="en-IN" sz="2800" dirty="0" smtClean="0">
                <a:solidFill>
                  <a:schemeClr val="tx1"/>
                </a:solidFill>
                <a:latin typeface="Baskerville Old Face" pitchFamily="18" charset="0"/>
              </a:rPr>
              <a:t>, </a:t>
            </a:r>
            <a:r>
              <a:rPr lang="en-IN" sz="2800" dirty="0">
                <a:solidFill>
                  <a:schemeClr val="tx1"/>
                </a:solidFill>
                <a:latin typeface="Baskerville Old Face" pitchFamily="18" charset="0"/>
              </a:rPr>
              <a:t>means finding out their sections and gradients, is generally carried out on the same lines as that of the water supply pipes. </a:t>
            </a:r>
            <a:endParaRPr lang="en-IN" sz="2800" dirty="0" smtClean="0">
              <a:solidFill>
                <a:schemeClr val="tx1"/>
              </a:solidFill>
              <a:latin typeface="Baskerville Old Face" pitchFamily="18" charset="0"/>
            </a:endParaRPr>
          </a:p>
          <a:p>
            <a:pPr>
              <a:buFont typeface="Wingdings" pitchFamily="2" charset="2"/>
              <a:buChar char="v"/>
            </a:pPr>
            <a:r>
              <a:rPr lang="en-IN" sz="2800" dirty="0" smtClean="0">
                <a:solidFill>
                  <a:schemeClr val="tx1"/>
                </a:solidFill>
                <a:latin typeface="Baskerville Old Face" pitchFamily="18" charset="0"/>
              </a:rPr>
              <a:t>However</a:t>
            </a:r>
            <a:r>
              <a:rPr lang="en-IN" sz="2800" dirty="0">
                <a:solidFill>
                  <a:schemeClr val="tx1"/>
                </a:solidFill>
                <a:latin typeface="Baskerville Old Face" pitchFamily="18" charset="0"/>
              </a:rPr>
              <a:t>, there are two major differences between characteristics of flows in sewers and water supply pipes.</a:t>
            </a:r>
            <a:endParaRPr lang="en-IN" sz="2800" dirty="0">
              <a:latin typeface="Baskerville Old Face"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4000" dirty="0" smtClean="0">
                <a:solidFill>
                  <a:srgbClr val="C00000"/>
                </a:solidFill>
                <a:latin typeface="Britannica Unicode Sans" pitchFamily="34" charset="0"/>
              </a:rPr>
              <a:t>Smoke Test</a:t>
            </a:r>
            <a:endParaRPr lang="en-IN" sz="4000" dirty="0">
              <a:solidFill>
                <a:srgbClr val="C00000"/>
              </a:solidFill>
              <a:latin typeface="Britannica Unicode Sans" pitchFamily="34" charset="0"/>
            </a:endParaRPr>
          </a:p>
        </p:txBody>
      </p:sp>
      <p:sp>
        <p:nvSpPr>
          <p:cNvPr id="3" name="Content Placeholder 2"/>
          <p:cNvSpPr>
            <a:spLocks noGrp="1"/>
          </p:cNvSpPr>
          <p:nvPr>
            <p:ph idx="1"/>
          </p:nvPr>
        </p:nvSpPr>
        <p:spPr/>
        <p:txBody>
          <a:bodyPr/>
          <a:lstStyle/>
          <a:p>
            <a:pPr>
              <a:buFont typeface="Wingdings" pitchFamily="2" charset="2"/>
              <a:buChar char="v"/>
            </a:pPr>
            <a:r>
              <a:rPr lang="en-IN" sz="2800" dirty="0" smtClean="0">
                <a:latin typeface="Baskerville Old Face" pitchFamily="18" charset="0"/>
              </a:rPr>
              <a:t> The purpose of smoke testing is to find potential points of inflow and infiltration in the sanitary sewer system that could lead to high flows during a storm.</a:t>
            </a:r>
          </a:p>
          <a:p>
            <a:pPr>
              <a:buNone/>
            </a:pPr>
            <a:r>
              <a:rPr lang="en-IN" sz="2800" dirty="0" smtClean="0">
                <a:latin typeface="Baskerville Old Face" pitchFamily="18" charset="0"/>
              </a:rPr>
              <a:t> </a:t>
            </a:r>
          </a:p>
          <a:p>
            <a:pPr>
              <a:buFont typeface="Wingdings" pitchFamily="2" charset="2"/>
              <a:buChar char="v"/>
            </a:pPr>
            <a:r>
              <a:rPr lang="en-IN" sz="2800" dirty="0" smtClean="0">
                <a:latin typeface="Baskerville Old Face" pitchFamily="18" charset="0"/>
              </a:rPr>
              <a:t> Smoke testing forces smoke-filled air through a sanitary sewer line.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4525963"/>
          </a:xfrm>
        </p:spPr>
        <p:txBody>
          <a:bodyPr/>
          <a:lstStyle/>
          <a:p>
            <a:pPr>
              <a:buFont typeface="Wingdings" pitchFamily="2" charset="2"/>
              <a:buChar char="v"/>
            </a:pPr>
            <a:r>
              <a:rPr lang="en-IN" sz="2800" dirty="0" smtClean="0">
                <a:latin typeface="Baskerville Old Face" pitchFamily="18" charset="0"/>
              </a:rPr>
              <a:t> The smoke under pressure will fill the main line plus any connections and then follow the path of any leak to the ground surface, quickly revealing the source of the problem. </a:t>
            </a:r>
          </a:p>
          <a:p>
            <a:pPr>
              <a:buFont typeface="Wingdings" pitchFamily="2" charset="2"/>
              <a:buChar char="v"/>
            </a:pPr>
            <a:r>
              <a:rPr lang="en-IN" sz="2800" dirty="0" smtClean="0">
                <a:latin typeface="Baskerville Old Face" pitchFamily="18" charset="0"/>
              </a:rPr>
              <a:t>Only enough force to overcome atmospheric pressure is required.</a:t>
            </a:r>
            <a:endParaRPr lang="en-IN" sz="2800" dirty="0">
              <a:latin typeface="Baskerville Old Face" pitchFamily="18" charset="0"/>
            </a:endParaRPr>
          </a:p>
        </p:txBody>
      </p:sp>
      <p:pic>
        <p:nvPicPr>
          <p:cNvPr id="105474" name="Picture 2" descr="C:\Users\OMM\Downloads\SmokeTestingSewer.jpg"/>
          <p:cNvPicPr>
            <a:picLocks noChangeAspect="1" noChangeArrowheads="1"/>
          </p:cNvPicPr>
          <p:nvPr/>
        </p:nvPicPr>
        <p:blipFill>
          <a:blip r:embed="rId3" cstate="print"/>
          <a:srcRect/>
          <a:stretch>
            <a:fillRect/>
          </a:stretch>
        </p:blipFill>
        <p:spPr bwMode="auto">
          <a:xfrm>
            <a:off x="2987824" y="2996952"/>
            <a:ext cx="4320480" cy="34265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4000" dirty="0" smtClean="0">
                <a:solidFill>
                  <a:srgbClr val="C00000"/>
                </a:solidFill>
                <a:latin typeface="Britannica Unicode Sans" pitchFamily="34" charset="0"/>
              </a:rPr>
              <a:t>Test For Obstruction</a:t>
            </a:r>
            <a:endParaRPr lang="en-IN" sz="4000" dirty="0">
              <a:solidFill>
                <a:srgbClr val="C00000"/>
              </a:solidFill>
              <a:latin typeface="Britannica Unicode Sans" pitchFamily="34" charset="0"/>
            </a:endParaRPr>
          </a:p>
        </p:txBody>
      </p:sp>
      <p:sp>
        <p:nvSpPr>
          <p:cNvPr id="3" name="Content Placeholder 2"/>
          <p:cNvSpPr>
            <a:spLocks noGrp="1"/>
          </p:cNvSpPr>
          <p:nvPr>
            <p:ph idx="1"/>
          </p:nvPr>
        </p:nvSpPr>
        <p:spPr/>
        <p:txBody>
          <a:bodyPr/>
          <a:lstStyle/>
          <a:p>
            <a:pPr>
              <a:buFont typeface="Wingdings" pitchFamily="2" charset="2"/>
              <a:buChar char="v"/>
            </a:pPr>
            <a:r>
              <a:rPr lang="en-IN" dirty="0" smtClean="0"/>
              <a:t> </a:t>
            </a:r>
            <a:r>
              <a:rPr lang="en-IN" sz="2800" dirty="0" smtClean="0">
                <a:latin typeface="Baskerville Old Face" pitchFamily="18" charset="0"/>
              </a:rPr>
              <a:t>For straightness or obstruction of pipe, this test can be used. There are many methods for obstruction or straightness :</a:t>
            </a:r>
          </a:p>
          <a:p>
            <a:pPr>
              <a:buNone/>
            </a:pPr>
            <a:r>
              <a:rPr lang="en-IN" sz="2800" dirty="0" smtClean="0">
                <a:latin typeface="Baskerville Old Face" pitchFamily="18" charset="0"/>
              </a:rPr>
              <a:t/>
            </a:r>
            <a:br>
              <a:rPr lang="en-IN" sz="2800" dirty="0" smtClean="0">
                <a:latin typeface="Baskerville Old Face" pitchFamily="18" charset="0"/>
              </a:rPr>
            </a:br>
            <a:r>
              <a:rPr lang="en-IN" sz="2800" dirty="0" smtClean="0">
                <a:latin typeface="Baskerville Old Face" pitchFamily="18" charset="0"/>
              </a:rPr>
              <a:t>1. To check the obstruction of sewer pipe, a ball of suitable diameter is rolled down from upstream side. The diameter of ball should be less then the diameter sewer. If there is no obstruction, the ball can be taken out at downstream side.</a:t>
            </a:r>
            <a:endParaRPr lang="en-IN" sz="2800" dirty="0">
              <a:latin typeface="Baskerville Old Fac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229600" cy="4525963"/>
          </a:xfrm>
        </p:spPr>
        <p:txBody>
          <a:bodyPr/>
          <a:lstStyle/>
          <a:p>
            <a:pPr>
              <a:buNone/>
            </a:pPr>
            <a:r>
              <a:rPr lang="en-IN" dirty="0" smtClean="0"/>
              <a:t> </a:t>
            </a:r>
            <a:r>
              <a:rPr lang="en-IN" sz="2800" dirty="0" smtClean="0">
                <a:latin typeface="Baskerville Old Face" pitchFamily="18" charset="0"/>
              </a:rPr>
              <a:t>2. The straightness can also be checked by placing a lamp at one end and a mirror at the other end. </a:t>
            </a:r>
          </a:p>
          <a:p>
            <a:pPr>
              <a:buNone/>
            </a:pPr>
            <a:r>
              <a:rPr lang="en-IN" sz="2800" dirty="0" smtClean="0">
                <a:latin typeface="Baskerville Old Face" pitchFamily="18" charset="0"/>
              </a:rPr>
              <a:t>    If the full circle of light is visible at other end, then the sewer is straight and there is no obstruction. </a:t>
            </a:r>
          </a:p>
          <a:p>
            <a:pPr>
              <a:buNone/>
            </a:pPr>
            <a:r>
              <a:rPr lang="en-IN" sz="2800" dirty="0" smtClean="0">
                <a:latin typeface="Baskerville Old Face" pitchFamily="18" charset="0"/>
              </a:rPr>
              <a:t>	If there is any obstruction within the sewer line, it can also be traced out. </a:t>
            </a:r>
            <a:br>
              <a:rPr lang="en-IN" sz="2800" dirty="0" smtClean="0">
                <a:latin typeface="Baskerville Old Face" pitchFamily="18" charset="0"/>
              </a:rPr>
            </a:br>
            <a:endParaRPr lang="en-IN" dirty="0">
              <a:latin typeface="Baskerville Old Fac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4000" dirty="0">
                <a:solidFill>
                  <a:srgbClr val="C00000"/>
                </a:solidFill>
                <a:latin typeface="Britannica Unicode Sans" pitchFamily="34" charset="0"/>
              </a:rPr>
              <a:t>Sewer Appurtenances</a:t>
            </a:r>
          </a:p>
        </p:txBody>
      </p:sp>
      <p:sp>
        <p:nvSpPr>
          <p:cNvPr id="3" name="Content Placeholder 2"/>
          <p:cNvSpPr>
            <a:spLocks noGrp="1"/>
          </p:cNvSpPr>
          <p:nvPr>
            <p:ph idx="1"/>
          </p:nvPr>
        </p:nvSpPr>
        <p:spPr/>
        <p:txBody>
          <a:bodyPr/>
          <a:lstStyle/>
          <a:p>
            <a:pPr>
              <a:buFont typeface="Wingdings" pitchFamily="2" charset="2"/>
              <a:buChar char="v"/>
            </a:pPr>
            <a:endParaRPr lang="en-IN" sz="2800" dirty="0" smtClean="0">
              <a:solidFill>
                <a:schemeClr val="tx1"/>
              </a:solidFill>
              <a:latin typeface="Baskerville Old Face" pitchFamily="18" charset="0"/>
            </a:endParaRPr>
          </a:p>
          <a:p>
            <a:pPr>
              <a:buFont typeface="Wingdings" pitchFamily="2" charset="2"/>
              <a:buChar char="v"/>
            </a:pPr>
            <a:r>
              <a:rPr lang="en-IN" sz="2800" dirty="0" smtClean="0">
                <a:solidFill>
                  <a:schemeClr val="tx1"/>
                </a:solidFill>
                <a:latin typeface="Baskerville Old Face" pitchFamily="18" charset="0"/>
              </a:rPr>
              <a:t>Sewer </a:t>
            </a:r>
            <a:r>
              <a:rPr lang="en-IN" sz="2800" dirty="0">
                <a:solidFill>
                  <a:schemeClr val="tx1"/>
                </a:solidFill>
                <a:latin typeface="Baskerville Old Face" pitchFamily="18" charset="0"/>
              </a:rPr>
              <a:t>appurtenances are the various accessories on the sewerage system and are necessary for the efficient operation of the system. </a:t>
            </a:r>
            <a:endParaRPr lang="en-IN" sz="2800" dirty="0" smtClean="0">
              <a:solidFill>
                <a:schemeClr val="tx1"/>
              </a:solidFill>
              <a:latin typeface="Baskerville Old Face" pitchFamily="18" charset="0"/>
            </a:endParaRPr>
          </a:p>
          <a:p>
            <a:pPr>
              <a:buFont typeface="Wingdings" pitchFamily="2" charset="2"/>
              <a:buChar char="v"/>
            </a:pPr>
            <a:endParaRPr lang="en-IN" sz="2800" dirty="0" smtClean="0">
              <a:latin typeface="Baskerville Old Face" pitchFamily="18" charset="0"/>
            </a:endParaRPr>
          </a:p>
          <a:p>
            <a:pPr>
              <a:buFont typeface="Wingdings" pitchFamily="2" charset="2"/>
              <a:buChar char="v"/>
            </a:pPr>
            <a:r>
              <a:rPr lang="en-IN" sz="2800" dirty="0" smtClean="0">
                <a:solidFill>
                  <a:schemeClr val="tx1"/>
                </a:solidFill>
                <a:latin typeface="Baskerville Old Face" pitchFamily="18" charset="0"/>
              </a:rPr>
              <a:t>They </a:t>
            </a:r>
            <a:r>
              <a:rPr lang="en-IN" sz="2800" dirty="0">
                <a:solidFill>
                  <a:schemeClr val="tx1"/>
                </a:solidFill>
                <a:latin typeface="Baskerville Old Face" pitchFamily="18" charset="0"/>
              </a:rPr>
              <a:t>include man holes, lamp holes, street inlets, catch basins, inverted siphons, and so on.</a:t>
            </a:r>
            <a:endParaRPr lang="en-IN" sz="2800" dirty="0">
              <a:latin typeface="Baskerville Old Face"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4525963"/>
          </a:xfrm>
        </p:spPr>
        <p:txBody>
          <a:bodyPr>
            <a:normAutofit fontScale="92500" lnSpcReduction="20000"/>
          </a:bodyPr>
          <a:lstStyle/>
          <a:p>
            <a:pPr>
              <a:buFont typeface="Wingdings" pitchFamily="2" charset="2"/>
              <a:buChar char="v"/>
            </a:pPr>
            <a:r>
              <a:rPr lang="en-IN" sz="2800" b="1" dirty="0">
                <a:solidFill>
                  <a:srgbClr val="00B050"/>
                </a:solidFill>
                <a:latin typeface="Baskerville Old Face" pitchFamily="18" charset="0"/>
              </a:rPr>
              <a:t>Man-holes</a:t>
            </a:r>
            <a:r>
              <a:rPr lang="en-IN" sz="2800" b="1" dirty="0">
                <a:solidFill>
                  <a:schemeClr val="tx1"/>
                </a:solidFill>
                <a:latin typeface="Baskerville Old Face" pitchFamily="18" charset="0"/>
              </a:rPr>
              <a:t>: </a:t>
            </a:r>
            <a:r>
              <a:rPr lang="en-IN" sz="2800" dirty="0">
                <a:solidFill>
                  <a:schemeClr val="tx1"/>
                </a:solidFill>
                <a:latin typeface="Baskerville Old Face" pitchFamily="18" charset="0"/>
              </a:rPr>
              <a:t>Man holes are the openings of either circular or rectangular in shape constructed on the alignment of a sewer line to enable a person to enter the sewer for inspection, cleaning and flushing. </a:t>
            </a:r>
            <a:endParaRPr lang="en-IN" sz="2800" dirty="0" smtClean="0">
              <a:solidFill>
                <a:schemeClr val="tx1"/>
              </a:solidFill>
              <a:latin typeface="Baskerville Old Face" pitchFamily="18" charset="0"/>
            </a:endParaRPr>
          </a:p>
          <a:p>
            <a:pPr>
              <a:buFont typeface="Wingdings" pitchFamily="2" charset="2"/>
              <a:buChar char="v"/>
            </a:pPr>
            <a:r>
              <a:rPr lang="en-IN" sz="2800" dirty="0" smtClean="0">
                <a:solidFill>
                  <a:schemeClr val="tx1"/>
                </a:solidFill>
                <a:latin typeface="Baskerville Old Face" pitchFamily="18" charset="0"/>
              </a:rPr>
              <a:t>They </a:t>
            </a:r>
            <a:r>
              <a:rPr lang="en-IN" sz="2800" dirty="0">
                <a:solidFill>
                  <a:schemeClr val="tx1"/>
                </a:solidFill>
                <a:latin typeface="Baskerville Old Face" pitchFamily="18" charset="0"/>
              </a:rPr>
              <a:t>serve as ventilators for sewers, by the provisions of perforated man-hole covers. </a:t>
            </a:r>
            <a:endParaRPr lang="en-IN" sz="2800" dirty="0" smtClean="0">
              <a:solidFill>
                <a:schemeClr val="tx1"/>
              </a:solidFill>
              <a:latin typeface="Baskerville Old Face" pitchFamily="18" charset="0"/>
            </a:endParaRPr>
          </a:p>
          <a:p>
            <a:pPr>
              <a:buFont typeface="Wingdings" pitchFamily="2" charset="2"/>
              <a:buChar char="v"/>
            </a:pPr>
            <a:r>
              <a:rPr lang="en-IN" sz="2800" dirty="0" smtClean="0">
                <a:solidFill>
                  <a:schemeClr val="tx1"/>
                </a:solidFill>
                <a:latin typeface="Baskerville Old Face" pitchFamily="18" charset="0"/>
              </a:rPr>
              <a:t>Also </a:t>
            </a:r>
            <a:r>
              <a:rPr lang="en-IN" sz="2800" dirty="0">
                <a:solidFill>
                  <a:schemeClr val="tx1"/>
                </a:solidFill>
                <a:latin typeface="Baskerville Old Face" pitchFamily="18" charset="0"/>
              </a:rPr>
              <a:t>they facilitate the laying of sewer lines in convenient length</a:t>
            </a:r>
            <a:r>
              <a:rPr lang="en-IN" sz="2800" dirty="0" smtClean="0">
                <a:solidFill>
                  <a:schemeClr val="tx1"/>
                </a:solidFill>
                <a:latin typeface="Baskerville Old Face" pitchFamily="18" charset="0"/>
              </a:rPr>
              <a:t>.</a:t>
            </a:r>
          </a:p>
          <a:p>
            <a:pPr>
              <a:buFont typeface="Wingdings" pitchFamily="2" charset="2"/>
              <a:buChar char="v"/>
            </a:pPr>
            <a:r>
              <a:rPr lang="en-IN" sz="2800" dirty="0" smtClean="0">
                <a:latin typeface="Baskerville Old Face" pitchFamily="18" charset="0"/>
              </a:rPr>
              <a:t>Man-holes are provided at all junctions of two or more sewers, whenever diameter of sewer changes, whenever direction of sewer line changes and when sewers of different elevations join together.</a:t>
            </a:r>
          </a:p>
          <a:p>
            <a:pPr>
              <a:buFont typeface="Wingdings" pitchFamily="2" charset="2"/>
              <a:buChar char="v"/>
            </a:pPr>
            <a:endParaRPr lang="en-IN" sz="2800" dirty="0">
              <a:latin typeface="Baskerville Old Face"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MM\Downloads\fig43_01.jpg"/>
          <p:cNvPicPr>
            <a:picLocks noChangeAspect="1" noChangeArrowheads="1"/>
          </p:cNvPicPr>
          <p:nvPr/>
        </p:nvPicPr>
        <p:blipFill>
          <a:blip r:embed="rId3" cstate="print"/>
          <a:srcRect/>
          <a:stretch>
            <a:fillRect/>
          </a:stretch>
        </p:blipFill>
        <p:spPr bwMode="auto">
          <a:xfrm>
            <a:off x="755576" y="630493"/>
            <a:ext cx="7488832" cy="576661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4000" dirty="0">
                <a:solidFill>
                  <a:srgbClr val="C00000"/>
                </a:solidFill>
                <a:latin typeface="Britannica Unicode Sans" pitchFamily="34" charset="0"/>
              </a:rPr>
              <a:t>Special Man-holes</a:t>
            </a:r>
          </a:p>
        </p:txBody>
      </p:sp>
      <p:sp>
        <p:nvSpPr>
          <p:cNvPr id="3" name="Content Placeholder 2"/>
          <p:cNvSpPr>
            <a:spLocks noGrp="1"/>
          </p:cNvSpPr>
          <p:nvPr>
            <p:ph idx="1"/>
          </p:nvPr>
        </p:nvSpPr>
        <p:spPr/>
        <p:txBody>
          <a:bodyPr/>
          <a:lstStyle/>
          <a:p>
            <a:pPr>
              <a:buFont typeface="Wingdings" pitchFamily="2" charset="2"/>
              <a:buChar char="v"/>
            </a:pPr>
            <a:r>
              <a:rPr lang="en-IN" sz="2800" dirty="0">
                <a:solidFill>
                  <a:srgbClr val="00B050"/>
                </a:solidFill>
                <a:latin typeface="Baskerville Old Face" pitchFamily="18" charset="0"/>
              </a:rPr>
              <a:t>Junction chambers</a:t>
            </a:r>
            <a:r>
              <a:rPr lang="en-IN" sz="2800" dirty="0">
                <a:solidFill>
                  <a:schemeClr val="tx1"/>
                </a:solidFill>
                <a:latin typeface="Baskerville Old Face" pitchFamily="18" charset="0"/>
              </a:rPr>
              <a:t>: Man-hole constructed at the intersection of two large sewers</a:t>
            </a:r>
            <a:r>
              <a:rPr lang="en-IN" sz="2800" dirty="0" smtClean="0">
                <a:solidFill>
                  <a:schemeClr val="tx1"/>
                </a:solidFill>
                <a:latin typeface="Baskerville Old Face" pitchFamily="18" charset="0"/>
              </a:rPr>
              <a:t>.</a:t>
            </a:r>
          </a:p>
          <a:p>
            <a:pPr>
              <a:buFont typeface="Wingdings" pitchFamily="2" charset="2"/>
              <a:buChar char="v"/>
            </a:pPr>
            <a:endParaRPr lang="en-IN" sz="2800" dirty="0">
              <a:solidFill>
                <a:schemeClr val="tx1"/>
              </a:solidFill>
              <a:latin typeface="Baskerville Old Face" pitchFamily="18" charset="0"/>
            </a:endParaRPr>
          </a:p>
          <a:p>
            <a:pPr>
              <a:buFont typeface="Wingdings" pitchFamily="2" charset="2"/>
              <a:buChar char="v"/>
            </a:pPr>
            <a:r>
              <a:rPr lang="en-IN" sz="2800" dirty="0">
                <a:solidFill>
                  <a:srgbClr val="00B050"/>
                </a:solidFill>
                <a:latin typeface="Baskerville Old Face" pitchFamily="18" charset="0"/>
              </a:rPr>
              <a:t>Drop man-hole</a:t>
            </a:r>
            <a:r>
              <a:rPr lang="en-IN" sz="2800" dirty="0">
                <a:solidFill>
                  <a:schemeClr val="tx1"/>
                </a:solidFill>
                <a:latin typeface="Baskerville Old Face" pitchFamily="18" charset="0"/>
              </a:rPr>
              <a:t>: When the difference in elevation of the invert levels of the incoming and outgoing sewers of the man-hole is more than 60 cm, the interception is made by dropping the incoming sewer vertically outside and then it is jointed to the man-hole chamber.</a:t>
            </a:r>
          </a:p>
          <a:p>
            <a:endParaRPr lang="en-IN" dirty="0">
              <a:solidFill>
                <a:schemeClr val="tx1"/>
              </a:solidFill>
              <a:latin typeface="+mn-lt"/>
              <a:ea typeface="+mn-ea"/>
              <a:cs typeface="+mn-cs"/>
            </a:endParaRPr>
          </a:p>
          <a:p>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MM\Downloads\0050_1914_bm_bma01.jpg"/>
          <p:cNvPicPr>
            <a:picLocks noChangeAspect="1" noChangeArrowheads="1"/>
          </p:cNvPicPr>
          <p:nvPr/>
        </p:nvPicPr>
        <p:blipFill>
          <a:blip r:embed="rId3" cstate="print"/>
          <a:srcRect/>
          <a:stretch>
            <a:fillRect/>
          </a:stretch>
        </p:blipFill>
        <p:spPr bwMode="auto">
          <a:xfrm>
            <a:off x="1835696" y="764704"/>
            <a:ext cx="4923547" cy="460851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a:buFont typeface="Wingdings" pitchFamily="2" charset="2"/>
              <a:buChar char="v"/>
            </a:pPr>
            <a:r>
              <a:rPr lang="en-IN" sz="2800" b="1" dirty="0">
                <a:solidFill>
                  <a:srgbClr val="00B050"/>
                </a:solidFill>
                <a:latin typeface="Baskerville Old Face" pitchFamily="18" charset="0"/>
              </a:rPr>
              <a:t>Street inlets</a:t>
            </a:r>
            <a:r>
              <a:rPr lang="en-IN" sz="2800" b="1" dirty="0">
                <a:solidFill>
                  <a:schemeClr val="tx1"/>
                </a:solidFill>
                <a:latin typeface="Baskerville Old Face" pitchFamily="18" charset="0"/>
              </a:rPr>
              <a:t>: </a:t>
            </a:r>
            <a:r>
              <a:rPr lang="en-IN" sz="2800" dirty="0">
                <a:solidFill>
                  <a:schemeClr val="tx1"/>
                </a:solidFill>
                <a:latin typeface="Baskerville Old Face" pitchFamily="18" charset="0"/>
              </a:rPr>
              <a:t>Street inlets are the openings through which storm water is admitted and conveyed to the storm sewer or combined sewer. The inlets are located by the sides of pavement with maximum spacing of 30 m.</a:t>
            </a:r>
          </a:p>
          <a:p>
            <a:endParaRPr lang="en-IN" dirty="0"/>
          </a:p>
        </p:txBody>
      </p:sp>
      <p:pic>
        <p:nvPicPr>
          <p:cNvPr id="2050" name="Picture 2" descr="C:\Users\OMM\Downloads\{8EB7097D-E899-4018-A3D7-F88A649B7670}.JPG"/>
          <p:cNvPicPr>
            <a:picLocks noChangeAspect="1" noChangeArrowheads="1"/>
          </p:cNvPicPr>
          <p:nvPr/>
        </p:nvPicPr>
        <p:blipFill>
          <a:blip r:embed="rId3" cstate="print"/>
          <a:srcRect/>
          <a:stretch>
            <a:fillRect/>
          </a:stretch>
        </p:blipFill>
        <p:spPr bwMode="auto">
          <a:xfrm>
            <a:off x="1475656" y="2780928"/>
            <a:ext cx="7196583" cy="343521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1"/>
            <a:ext cx="8229600" cy="5400601"/>
          </a:xfrm>
        </p:spPr>
        <p:txBody>
          <a:bodyPr>
            <a:normAutofit lnSpcReduction="10000"/>
          </a:bodyPr>
          <a:lstStyle/>
          <a:p>
            <a:pPr>
              <a:buFont typeface="Wingdings" pitchFamily="2" charset="2"/>
              <a:buChar char="v"/>
            </a:pPr>
            <a:endParaRPr lang="en-IN" sz="2800" dirty="0" smtClean="0">
              <a:solidFill>
                <a:schemeClr val="tx1"/>
              </a:solidFill>
              <a:latin typeface="Baskerville Old Face" pitchFamily="18" charset="0"/>
            </a:endParaRPr>
          </a:p>
          <a:p>
            <a:pPr>
              <a:buFont typeface="Wingdings" pitchFamily="2" charset="2"/>
              <a:buChar char="v"/>
            </a:pPr>
            <a:r>
              <a:rPr lang="en-IN" sz="2800" dirty="0" smtClean="0">
                <a:solidFill>
                  <a:schemeClr val="tx1"/>
                </a:solidFill>
                <a:latin typeface="Baskerville Old Face" pitchFamily="18" charset="0"/>
              </a:rPr>
              <a:t>The </a:t>
            </a:r>
            <a:r>
              <a:rPr lang="en-IN" sz="2800" dirty="0">
                <a:solidFill>
                  <a:schemeClr val="tx1"/>
                </a:solidFill>
                <a:latin typeface="Baskerville Old Face" pitchFamily="18" charset="0"/>
              </a:rPr>
              <a:t>sewage contain particles in suspension, the heavier of which may settle down at the bottom of the sewers, as and when the flow velocity reduces, resulting in the clogging of sewers. </a:t>
            </a:r>
            <a:endParaRPr lang="en-IN" sz="2800" dirty="0" smtClean="0">
              <a:solidFill>
                <a:schemeClr val="tx1"/>
              </a:solidFill>
              <a:latin typeface="Baskerville Old Face" pitchFamily="18" charset="0"/>
            </a:endParaRPr>
          </a:p>
          <a:p>
            <a:pPr>
              <a:buFont typeface="Wingdings" pitchFamily="2" charset="2"/>
              <a:buChar char="v"/>
            </a:pPr>
            <a:r>
              <a:rPr lang="en-IN" sz="2800" dirty="0" smtClean="0">
                <a:solidFill>
                  <a:schemeClr val="tx1"/>
                </a:solidFill>
                <a:latin typeface="Baskerville Old Face" pitchFamily="18" charset="0"/>
              </a:rPr>
              <a:t>To </a:t>
            </a:r>
            <a:r>
              <a:rPr lang="en-IN" sz="2800" dirty="0">
                <a:solidFill>
                  <a:schemeClr val="tx1"/>
                </a:solidFill>
                <a:latin typeface="Baskerville Old Face" pitchFamily="18" charset="0"/>
              </a:rPr>
              <a:t>avoid silting of sewers, it is necessary that the sewer pipes be laid at such a gradient, as to generate self cleansing velocities at different possible discharges</a:t>
            </a:r>
            <a:r>
              <a:rPr lang="en-IN" sz="2800" dirty="0" smtClean="0">
                <a:solidFill>
                  <a:schemeClr val="tx1"/>
                </a:solidFill>
                <a:latin typeface="Baskerville Old Face" pitchFamily="18" charset="0"/>
              </a:rPr>
              <a:t>.</a:t>
            </a:r>
          </a:p>
          <a:p>
            <a:pPr>
              <a:buFont typeface="Wingdings" pitchFamily="2" charset="2"/>
              <a:buChar char="v"/>
            </a:pPr>
            <a:r>
              <a:rPr lang="en-IN" sz="2800" dirty="0" smtClean="0">
                <a:latin typeface="Baskerville Old Face" pitchFamily="18" charset="0"/>
              </a:rPr>
              <a:t>The sewer pipes carry sewage as gravity conduits, and are therefore laid at a continuous gradient in the downward direction up to the outfall point, from where it will be lifted up, treated and disposed of.</a:t>
            </a:r>
          </a:p>
          <a:p>
            <a:pPr>
              <a:buFont typeface="Wingdings" pitchFamily="2" charset="2"/>
              <a:buChar char="v"/>
            </a:pPr>
            <a:endParaRPr lang="en-IN" sz="2800" dirty="0">
              <a:latin typeface="Baskerville Old Face"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a:buFont typeface="Wingdings" pitchFamily="2" charset="2"/>
              <a:buChar char="v"/>
            </a:pPr>
            <a:r>
              <a:rPr lang="en-IN" sz="2800" b="1" dirty="0" smtClean="0">
                <a:solidFill>
                  <a:srgbClr val="00B050"/>
                </a:solidFill>
                <a:latin typeface="Baskerville Old Face" pitchFamily="18" charset="0"/>
              </a:rPr>
              <a:t>Catch Basins</a:t>
            </a:r>
            <a:r>
              <a:rPr lang="en-IN" sz="2800" b="1" dirty="0" smtClean="0">
                <a:solidFill>
                  <a:schemeClr val="tx1"/>
                </a:solidFill>
                <a:latin typeface="Baskerville Old Face" pitchFamily="18" charset="0"/>
              </a:rPr>
              <a:t>: </a:t>
            </a:r>
            <a:r>
              <a:rPr lang="en-IN" sz="2800" dirty="0" smtClean="0">
                <a:solidFill>
                  <a:schemeClr val="tx1"/>
                </a:solidFill>
                <a:latin typeface="Baskerville Old Face" pitchFamily="18" charset="0"/>
              </a:rPr>
              <a:t>Catch basins are small settling chambers of diameter 60 - 90 cm and 60 - 75 cm deep, which are constructed below the street inlets. They interrupt the velocity of storm water entering through the inlets and allow grit, sand, debris and so on to settle in the basin, instead of allowing them to enter into the sewers.</a:t>
            </a:r>
          </a:p>
          <a:p>
            <a:pPr>
              <a:buFont typeface="Wingdings" pitchFamily="2" charset="2"/>
              <a:buChar char="v"/>
            </a:pPr>
            <a:endParaRPr lang="en-IN" sz="2800" dirty="0">
              <a:latin typeface="Baskerville Old Face" pitchFamily="18" charset="0"/>
            </a:endParaRPr>
          </a:p>
        </p:txBody>
      </p:sp>
      <p:pic>
        <p:nvPicPr>
          <p:cNvPr id="4" name="Picture 3" descr="C:\Users\OMM\Downloads\catch_basin_illustration.jpg"/>
          <p:cNvPicPr>
            <a:picLocks noChangeAspect="1" noChangeArrowheads="1"/>
          </p:cNvPicPr>
          <p:nvPr/>
        </p:nvPicPr>
        <p:blipFill>
          <a:blip r:embed="rId3" cstate="print"/>
          <a:srcRect/>
          <a:stretch>
            <a:fillRect/>
          </a:stretch>
        </p:blipFill>
        <p:spPr bwMode="auto">
          <a:xfrm>
            <a:off x="4716016" y="3140968"/>
            <a:ext cx="3672408" cy="32861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buNone/>
            </a:pP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a:p>
            <a:pPr>
              <a:buNone/>
            </a:pPr>
            <a:endPar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radley Hand ITC" pitchFamily="66" charset="0"/>
              </a:rPr>
              <a:t>Thank u all…</a:t>
            </a:r>
            <a:endParaRPr lang="en-IN"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radley Hand ITC"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latin typeface="Britannica Unicode Sans" pitchFamily="34" charset="0"/>
              </a:rPr>
              <a:t>Laying of Sewer</a:t>
            </a:r>
            <a:endParaRPr lang="en-IN" dirty="0">
              <a:solidFill>
                <a:srgbClr val="C00000"/>
              </a:solidFill>
              <a:latin typeface="Britannica Unicode Sans" pitchFamily="34" charset="0"/>
            </a:endParaRPr>
          </a:p>
        </p:txBody>
      </p:sp>
      <p:sp>
        <p:nvSpPr>
          <p:cNvPr id="3" name="Content Placeholder 2"/>
          <p:cNvSpPr>
            <a:spLocks noGrp="1"/>
          </p:cNvSpPr>
          <p:nvPr>
            <p:ph idx="1"/>
          </p:nvPr>
        </p:nvSpPr>
        <p:spPr/>
        <p:txBody>
          <a:bodyPr/>
          <a:lstStyle/>
          <a:p>
            <a:pPr>
              <a:buFont typeface="Wingdings" pitchFamily="2" charset="2"/>
              <a:buChar char="v"/>
            </a:pPr>
            <a:r>
              <a:rPr lang="en-IN" sz="2800" dirty="0" smtClean="0">
                <a:latin typeface="Baskerville Old Face" pitchFamily="18" charset="0"/>
              </a:rPr>
              <a:t> The basics of laying a residential sewer is lateral in the ground.</a:t>
            </a:r>
          </a:p>
          <a:p>
            <a:pPr>
              <a:buFont typeface="Wingdings" pitchFamily="2" charset="2"/>
              <a:buChar char="v"/>
            </a:pPr>
            <a:r>
              <a:rPr lang="en-IN" sz="2800" dirty="0" smtClean="0">
                <a:latin typeface="Baskerville Old Face" pitchFamily="18" charset="0"/>
              </a:rPr>
              <a:t> You will need a starting elevation and an ending elevation.</a:t>
            </a:r>
          </a:p>
          <a:p>
            <a:pPr>
              <a:buFont typeface="Wingdings" pitchFamily="2" charset="2"/>
              <a:buChar char="v"/>
            </a:pPr>
            <a:r>
              <a:rPr lang="en-IN" sz="2800" dirty="0" smtClean="0">
                <a:latin typeface="Baskerville Old Face" pitchFamily="18" charset="0"/>
              </a:rPr>
              <a:t>After the trench is excavated, when entering an open trench, the pipe layer prepares the trench bottom by removing loose dirt and grading the trench bottom to allow for proper flow of sewage within the pipe.</a:t>
            </a:r>
            <a:endParaRPr lang="en-IN" sz="2800" dirty="0">
              <a:latin typeface="Baskerville Old Fac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0131227_150556.jpg"/>
          <p:cNvPicPr>
            <a:picLocks noChangeAspect="1"/>
          </p:cNvPicPr>
          <p:nvPr/>
        </p:nvPicPr>
        <p:blipFill>
          <a:blip r:embed="rId2" cstate="print"/>
          <a:stretch>
            <a:fillRect/>
          </a:stretch>
        </p:blipFill>
        <p:spPr>
          <a:xfrm>
            <a:off x="251521" y="1052736"/>
            <a:ext cx="2592288" cy="5184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IMG_20131227_150718.jpg"/>
          <p:cNvPicPr>
            <a:picLocks noChangeAspect="1"/>
          </p:cNvPicPr>
          <p:nvPr/>
        </p:nvPicPr>
        <p:blipFill>
          <a:blip r:embed="rId3" cstate="print"/>
          <a:stretch>
            <a:fillRect/>
          </a:stretch>
        </p:blipFill>
        <p:spPr>
          <a:xfrm>
            <a:off x="6012160" y="1052736"/>
            <a:ext cx="2772308" cy="5184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IMG_20131227_151122.jpg"/>
          <p:cNvPicPr>
            <a:picLocks noChangeAspect="1"/>
          </p:cNvPicPr>
          <p:nvPr/>
        </p:nvPicPr>
        <p:blipFill>
          <a:blip r:embed="rId4" cstate="print"/>
          <a:stretch>
            <a:fillRect/>
          </a:stretch>
        </p:blipFill>
        <p:spPr>
          <a:xfrm>
            <a:off x="2915816" y="1052736"/>
            <a:ext cx="3078342" cy="5184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4525963"/>
          </a:xfrm>
        </p:spPr>
        <p:txBody>
          <a:bodyPr>
            <a:normAutofit fontScale="92500"/>
          </a:bodyPr>
          <a:lstStyle/>
          <a:p>
            <a:pPr>
              <a:buFont typeface="Wingdings" pitchFamily="2" charset="2"/>
              <a:buChar char="v"/>
            </a:pPr>
            <a:r>
              <a:rPr lang="en-IN" sz="2800" dirty="0" smtClean="0">
                <a:latin typeface="Baskerville Old Face" pitchFamily="18" charset="0"/>
              </a:rPr>
              <a:t>You need to ensure that the material beneath the pipe is solid so that the pipe does not "sag" after it is backfilled.  </a:t>
            </a:r>
          </a:p>
          <a:p>
            <a:pPr>
              <a:buFont typeface="Wingdings" pitchFamily="2" charset="2"/>
              <a:buChar char="v"/>
            </a:pPr>
            <a:endParaRPr lang="en-IN" sz="2800" dirty="0" smtClean="0">
              <a:latin typeface="Baskerville Old Face" pitchFamily="18" charset="0"/>
            </a:endParaRPr>
          </a:p>
          <a:p>
            <a:pPr>
              <a:buFont typeface="Wingdings" pitchFamily="2" charset="2"/>
              <a:buChar char="v"/>
            </a:pPr>
            <a:r>
              <a:rPr lang="en-IN" sz="2800" dirty="0" smtClean="0">
                <a:latin typeface="Baskerville Old Face" pitchFamily="18" charset="0"/>
              </a:rPr>
              <a:t>Typically if the "original" ground beneath the new pipe is not disturbed and graded properly, the pipe will be adequately supported. </a:t>
            </a:r>
          </a:p>
          <a:p>
            <a:pPr>
              <a:buNone/>
            </a:pPr>
            <a:endParaRPr lang="en-IN" sz="2800" dirty="0" smtClean="0">
              <a:latin typeface="Baskerville Old Face" pitchFamily="18" charset="0"/>
            </a:endParaRPr>
          </a:p>
          <a:p>
            <a:pPr>
              <a:buFont typeface="Wingdings" pitchFamily="2" charset="2"/>
              <a:buChar char="v"/>
            </a:pPr>
            <a:r>
              <a:rPr lang="en-IN" sz="2800" dirty="0" smtClean="0">
                <a:latin typeface="Baskerville Old Face" pitchFamily="18" charset="0"/>
              </a:rPr>
              <a:t>If the original ground is over excavated, however, you will need to install compacted sand or gravel bedding beneath the pipe in order to support it. </a:t>
            </a:r>
            <a:endParaRPr lang="en-IN" sz="2800" dirty="0">
              <a:latin typeface="Baskerville Old Fac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8720"/>
            <a:ext cx="8229600" cy="4525963"/>
          </a:xfrm>
        </p:spPr>
        <p:txBody>
          <a:bodyPr>
            <a:normAutofit lnSpcReduction="10000"/>
          </a:bodyPr>
          <a:lstStyle/>
          <a:p>
            <a:pPr>
              <a:buFont typeface="Wingdings" pitchFamily="2" charset="2"/>
              <a:buChar char="v"/>
            </a:pPr>
            <a:r>
              <a:rPr lang="en-IN" sz="2800" dirty="0" smtClean="0">
                <a:latin typeface="Baskerville Old Face" pitchFamily="18" charset="0"/>
              </a:rPr>
              <a:t>Once the ground is prepared, you lay the pipe on the prepared soil.  </a:t>
            </a:r>
          </a:p>
          <a:p>
            <a:pPr>
              <a:buFont typeface="Wingdings" pitchFamily="2" charset="2"/>
              <a:buChar char="v"/>
            </a:pPr>
            <a:endParaRPr lang="en-IN" sz="2800" dirty="0" smtClean="0">
              <a:latin typeface="Baskerville Old Face" pitchFamily="18" charset="0"/>
            </a:endParaRPr>
          </a:p>
          <a:p>
            <a:pPr>
              <a:buFont typeface="Wingdings" pitchFamily="2" charset="2"/>
              <a:buChar char="v"/>
            </a:pPr>
            <a:r>
              <a:rPr lang="en-IN" sz="2800" dirty="0" smtClean="0">
                <a:latin typeface="Baskerville Old Face" pitchFamily="18" charset="0"/>
              </a:rPr>
              <a:t>In most cases, you should start on the low end of the run and work your way up to the connecting point.</a:t>
            </a:r>
          </a:p>
          <a:p>
            <a:pPr>
              <a:buNone/>
            </a:pPr>
            <a:r>
              <a:rPr lang="en-IN" sz="2800" dirty="0" smtClean="0">
                <a:latin typeface="Baskerville Old Face" pitchFamily="18" charset="0"/>
              </a:rPr>
              <a:t> </a:t>
            </a:r>
          </a:p>
          <a:p>
            <a:pPr>
              <a:buFont typeface="Wingdings" pitchFamily="2" charset="2"/>
              <a:buChar char="v"/>
            </a:pPr>
            <a:r>
              <a:rPr lang="en-IN" sz="2800" dirty="0" smtClean="0">
                <a:latin typeface="Baskerville Old Face" pitchFamily="18" charset="0"/>
              </a:rPr>
              <a:t>If you use "hub" pipe, that is, pipe with an integral pipe built into the pipe, you should lay your first pipe beginning on the low end of the run with the hub on the uphill side of the pipe.</a:t>
            </a:r>
            <a:endParaRPr lang="en-IN" sz="2800" dirty="0">
              <a:latin typeface="Baskerville Old Face" pitchFamily="18" charset="0"/>
            </a:endParaRPr>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5184576"/>
          </a:xfrm>
        </p:spPr>
        <p:txBody>
          <a:bodyPr/>
          <a:lstStyle/>
          <a:p>
            <a:pPr>
              <a:buFont typeface="Wingdings" pitchFamily="2" charset="2"/>
              <a:buChar char="v"/>
            </a:pPr>
            <a:r>
              <a:rPr lang="en-IN" sz="2800" dirty="0" smtClean="0">
                <a:latin typeface="Baskerville Old Face" pitchFamily="18" charset="0"/>
              </a:rPr>
              <a:t>If you are using PVC pipe, both ends of the pipe should be primed with purple primer prior to laying it.  </a:t>
            </a:r>
          </a:p>
          <a:p>
            <a:pPr>
              <a:buFont typeface="Wingdings" pitchFamily="2" charset="2"/>
              <a:buChar char="v"/>
            </a:pPr>
            <a:r>
              <a:rPr lang="en-IN" sz="2800" dirty="0" smtClean="0">
                <a:latin typeface="Baskerville Old Face" pitchFamily="18" charset="0"/>
              </a:rPr>
              <a:t>To connect the two ends of the pipe, you apply glue to  the male and to the female ends of the pipe, being careful to not allow dirt to stick to the glued ends of the pipe.  </a:t>
            </a:r>
          </a:p>
          <a:p>
            <a:pPr>
              <a:buFont typeface="Wingdings" pitchFamily="2" charset="2"/>
              <a:buChar char="v"/>
            </a:pPr>
            <a:r>
              <a:rPr lang="en-IN" sz="2800" dirty="0" smtClean="0">
                <a:latin typeface="Baskerville Old Face" pitchFamily="18" charset="0"/>
              </a:rPr>
              <a:t>Insert the male end into the female end and spin the pipe.  </a:t>
            </a:r>
          </a:p>
          <a:p>
            <a:pPr>
              <a:buFont typeface="Wingdings" pitchFamily="2" charset="2"/>
              <a:buChar char="v"/>
            </a:pPr>
            <a:r>
              <a:rPr lang="en-IN" sz="2800" dirty="0" smtClean="0">
                <a:latin typeface="Baskerville Old Face" pitchFamily="18" charset="0"/>
              </a:rPr>
              <a:t>Hold the two pipes in place for ten seconds to ensure that they do not come apart.</a:t>
            </a:r>
            <a:endParaRPr lang="en-IN" sz="2800" dirty="0">
              <a:latin typeface="Baskerville Old Fac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4525963"/>
          </a:xfrm>
        </p:spPr>
        <p:txBody>
          <a:bodyPr>
            <a:normAutofit lnSpcReduction="10000"/>
          </a:bodyPr>
          <a:lstStyle/>
          <a:p>
            <a:pPr>
              <a:buFont typeface="Wingdings" pitchFamily="2" charset="2"/>
              <a:buChar char="v"/>
            </a:pPr>
            <a:r>
              <a:rPr lang="en-IN" sz="2800" dirty="0" smtClean="0">
                <a:latin typeface="Baskerville Old Face" pitchFamily="18" charset="0"/>
              </a:rPr>
              <a:t> Once the pipes are connected, you are ready to "bed" the pipe.  </a:t>
            </a:r>
          </a:p>
          <a:p>
            <a:pPr>
              <a:buFont typeface="Wingdings" pitchFamily="2" charset="2"/>
              <a:buChar char="v"/>
            </a:pPr>
            <a:r>
              <a:rPr lang="en-IN" sz="2800" dirty="0" smtClean="0">
                <a:latin typeface="Baskerville Old Face" pitchFamily="18" charset="0"/>
              </a:rPr>
              <a:t> This means that you should place sand or gravel around and over the pipe - enough to just cover the top of the pipe. </a:t>
            </a:r>
          </a:p>
          <a:p>
            <a:pPr>
              <a:buFont typeface="Wingdings" pitchFamily="2" charset="2"/>
              <a:buChar char="v"/>
            </a:pPr>
            <a:r>
              <a:rPr lang="en-IN" sz="2800" dirty="0" smtClean="0">
                <a:latin typeface="Baskerville Old Face" pitchFamily="18" charset="0"/>
              </a:rPr>
              <a:t>Once this is complete, you compact the granular material around the pipe.  </a:t>
            </a:r>
          </a:p>
          <a:p>
            <a:pPr>
              <a:buFont typeface="Wingdings" pitchFamily="2" charset="2"/>
              <a:buChar char="v"/>
            </a:pPr>
            <a:r>
              <a:rPr lang="en-IN" sz="2800" dirty="0" smtClean="0">
                <a:latin typeface="Baskerville Old Face" pitchFamily="18" charset="0"/>
              </a:rPr>
              <a:t>It is important to pay attention to this compaction process so that the pipe does not lift while you are compacting. </a:t>
            </a:r>
            <a:endParaRPr lang="en-IN" dirty="0">
              <a:latin typeface="Baskerville Old Face"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6519</TotalTime>
  <Words>910</Words>
  <Application>Microsoft Office PowerPoint</Application>
  <PresentationFormat>On-screen Show (4:3)</PresentationFormat>
  <Paragraphs>132</Paragraphs>
  <Slides>31</Slides>
  <Notes>27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                  WELCOME</vt:lpstr>
      <vt:lpstr>Design of Sewers</vt:lpstr>
      <vt:lpstr>Slide 3</vt:lpstr>
      <vt:lpstr>Laying of Sewer</vt:lpstr>
      <vt:lpstr>Slide 5</vt:lpstr>
      <vt:lpstr>Slide 6</vt:lpstr>
      <vt:lpstr>Slide 7</vt:lpstr>
      <vt:lpstr>Slide 8</vt:lpstr>
      <vt:lpstr>Slide 9</vt:lpstr>
      <vt:lpstr>Slide 10</vt:lpstr>
      <vt:lpstr>      TYPES OF SEWER PIPES</vt:lpstr>
      <vt:lpstr>Slide 12</vt:lpstr>
      <vt:lpstr>Testing of sewer</vt:lpstr>
      <vt:lpstr>Slide 14</vt:lpstr>
      <vt:lpstr>Water Test </vt:lpstr>
      <vt:lpstr>Slide 16</vt:lpstr>
      <vt:lpstr>Air Test</vt:lpstr>
      <vt:lpstr>Slide 18</vt:lpstr>
      <vt:lpstr>Slide 19</vt:lpstr>
      <vt:lpstr>Smoke Test</vt:lpstr>
      <vt:lpstr>Slide 21</vt:lpstr>
      <vt:lpstr>Test For Obstruction</vt:lpstr>
      <vt:lpstr>Slide 23</vt:lpstr>
      <vt:lpstr>Sewer Appurtenances</vt:lpstr>
      <vt:lpstr>Slide 25</vt:lpstr>
      <vt:lpstr>Slide 26</vt:lpstr>
      <vt:lpstr>Special Man-holes</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OMM</dc:creator>
  <cp:lastModifiedBy>Fore Solutions</cp:lastModifiedBy>
  <cp:revision>100</cp:revision>
  <dcterms:created xsi:type="dcterms:W3CDTF">2012-01-15T04:39:49Z</dcterms:created>
  <dcterms:modified xsi:type="dcterms:W3CDTF">2014-05-27T17:57:03Z</dcterms:modified>
</cp:coreProperties>
</file>