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notesMasterIdLst>
    <p:notesMasterId r:id="rId34"/>
  </p:notesMasterIdLst>
  <p:sldIdLst>
    <p:sldId id="316" r:id="rId2"/>
    <p:sldId id="271" r:id="rId3"/>
    <p:sldId id="273" r:id="rId4"/>
    <p:sldId id="303" r:id="rId5"/>
    <p:sldId id="296" r:id="rId6"/>
    <p:sldId id="293" r:id="rId7"/>
    <p:sldId id="294" r:id="rId8"/>
    <p:sldId id="295" r:id="rId9"/>
    <p:sldId id="304" r:id="rId10"/>
    <p:sldId id="284" r:id="rId11"/>
    <p:sldId id="258" r:id="rId12"/>
    <p:sldId id="301" r:id="rId13"/>
    <p:sldId id="318" r:id="rId14"/>
    <p:sldId id="261" r:id="rId15"/>
    <p:sldId id="305" r:id="rId16"/>
    <p:sldId id="319" r:id="rId17"/>
    <p:sldId id="266" r:id="rId18"/>
    <p:sldId id="321" r:id="rId19"/>
    <p:sldId id="324" r:id="rId20"/>
    <p:sldId id="315" r:id="rId21"/>
    <p:sldId id="306" r:id="rId22"/>
    <p:sldId id="307" r:id="rId23"/>
    <p:sldId id="308" r:id="rId24"/>
    <p:sldId id="309" r:id="rId25"/>
    <p:sldId id="310" r:id="rId26"/>
    <p:sldId id="311" r:id="rId27"/>
    <p:sldId id="313" r:id="rId28"/>
    <p:sldId id="326" r:id="rId29"/>
    <p:sldId id="314" r:id="rId30"/>
    <p:sldId id="322" r:id="rId31"/>
    <p:sldId id="323" r:id="rId32"/>
    <p:sldId id="32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B3FF9-7397-4DD9-956F-AA0CFC6119FC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F1ECF-9C9F-4907-9408-6565E50E1E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11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1629486-63D9-4AC3-BF60-D743146D14B1}" type="datetimeFigureOut">
              <a:rPr lang="en-US" smtClean="0"/>
              <a:pPr/>
              <a:t>5/27/2014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35CCE69-AF7B-450C-BC69-90E8A17F35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PRESENTATION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5240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                                  INDUSTRIAL TRAINING</a:t>
            </a:r>
          </a:p>
          <a:p>
            <a:r>
              <a:rPr lang="en-US" sz="2000" dirty="0" smtClean="0"/>
              <a:t>                                                         UNDER</a:t>
            </a:r>
          </a:p>
          <a:p>
            <a:r>
              <a:rPr lang="en-US" sz="2400" dirty="0" smtClean="0"/>
              <a:t>SOLUTIONS INC (PROJECT MANAGEMNT COMPANY)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819400"/>
            <a:ext cx="2657475" cy="168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4953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</a:t>
            </a:r>
            <a:r>
              <a:rPr lang="en-US" dirty="0" smtClean="0"/>
              <a:t>:  </a:t>
            </a:r>
            <a:r>
              <a:rPr lang="en-US" b="1" dirty="0" smtClean="0"/>
              <a:t>GURLEEN KAUR(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100370180014, 100154)</a:t>
            </a:r>
            <a:endParaRPr lang="en-US" b="1" dirty="0" smtClean="0"/>
          </a:p>
          <a:p>
            <a:r>
              <a:rPr lang="en-US" b="1" dirty="0" smtClean="0"/>
              <a:t>          TARANVIR KAUR(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1183688,  100196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400800" y="4724400"/>
            <a:ext cx="1599121" cy="1410242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                         ABOUT PROJECT</a:t>
            </a:r>
            <a:br>
              <a:rPr lang="en-US" sz="4000" dirty="0" smtClean="0"/>
            </a:br>
            <a:r>
              <a:rPr lang="en-US" sz="4000" dirty="0" smtClean="0"/>
              <a:t>                         (WAVES ESTATE)</a:t>
            </a:r>
            <a:endParaRPr lang="en-US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6629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524000"/>
            <a:ext cx="1828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WAVE Estate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is spread over area of about 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250 Acres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across entire Sector 85 and a part of Sector 99 of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Mohali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and comprises of 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Residential High Rise towers, Plots, Villas and Commercial Buildings respectively,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proposed in the</a:t>
            </a:r>
            <a:r>
              <a:rPr lang="en-US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project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52551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ABOUT INDEPNDENT FLOORS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NAME OF THE AREA</a:t>
            </a:r>
          </a:p>
          <a:p>
            <a:r>
              <a:rPr lang="en-US" sz="2000" dirty="0" smtClean="0"/>
              <a:t>NAME OF CONTRACTOR</a:t>
            </a:r>
          </a:p>
          <a:p>
            <a:r>
              <a:rPr lang="en-US" sz="2000" dirty="0" smtClean="0"/>
              <a:t>CLIENT</a:t>
            </a:r>
          </a:p>
          <a:p>
            <a:r>
              <a:rPr lang="en-US" sz="2000" dirty="0" smtClean="0"/>
              <a:t>PMC</a:t>
            </a:r>
          </a:p>
          <a:p>
            <a:r>
              <a:rPr lang="en-US" sz="2000" dirty="0" smtClean="0"/>
              <a:t>STRUCTURAL CONSULTANT</a:t>
            </a:r>
          </a:p>
          <a:p>
            <a:r>
              <a:rPr lang="en-US" sz="2000" dirty="0" smtClean="0"/>
              <a:t>ARCHITECT </a:t>
            </a:r>
          </a:p>
          <a:p>
            <a:r>
              <a:rPr lang="en-US" sz="2000" dirty="0" smtClean="0"/>
              <a:t>ORIGINAL CONTRACT VALUE</a:t>
            </a:r>
          </a:p>
          <a:p>
            <a:r>
              <a:rPr lang="en-US" sz="2000" dirty="0" smtClean="0"/>
              <a:t>TOTAL AREA</a:t>
            </a:r>
          </a:p>
          <a:p>
            <a:r>
              <a:rPr lang="en-US" sz="2000" dirty="0" smtClean="0"/>
              <a:t>TOTAL REINFORCEMENT</a:t>
            </a:r>
          </a:p>
          <a:p>
            <a:r>
              <a:rPr lang="en-US" sz="2000" dirty="0" smtClean="0"/>
              <a:t>CONCRETE REQUIREMENT</a:t>
            </a:r>
          </a:p>
          <a:p>
            <a:r>
              <a:rPr lang="en-US" sz="2000" dirty="0" smtClean="0"/>
              <a:t>TOTAL MANPOWER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828800"/>
            <a:ext cx="4724400" cy="4343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INDEPENDENT FLOORS(250 SQ.YD.)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Surya </a:t>
            </a:r>
            <a:r>
              <a:rPr lang="en-US" sz="2000" dirty="0" smtClean="0"/>
              <a:t>contractors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M/S </a:t>
            </a:r>
            <a:r>
              <a:rPr lang="en-US" sz="2000" dirty="0"/>
              <a:t>Country colonisers Pvt. Ltd</a:t>
            </a:r>
            <a:r>
              <a:rPr lang="en-US" sz="2000" b="1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SOLUTIONS </a:t>
            </a:r>
            <a:r>
              <a:rPr lang="en-US" sz="2000" dirty="0" smtClean="0"/>
              <a:t>INC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M/S </a:t>
            </a:r>
            <a:r>
              <a:rPr lang="en-US" sz="2000" dirty="0" smtClean="0"/>
              <a:t>MIENHARDT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STUDIO </a:t>
            </a:r>
            <a:r>
              <a:rPr lang="en-US" sz="2000" dirty="0" smtClean="0"/>
              <a:t>DRA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/>
              <a:t>11.29 Cr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7250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sq.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yd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450 metric </a:t>
            </a:r>
            <a:r>
              <a:rPr lang="en-US" sz="2000" dirty="0" err="1" smtClean="0"/>
              <a:t>tonnes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5500 </a:t>
            </a:r>
            <a:r>
              <a:rPr lang="en-US" sz="2000" dirty="0"/>
              <a:t>cubic </a:t>
            </a:r>
            <a:r>
              <a:rPr lang="en-US" sz="2000" dirty="0" smtClean="0"/>
              <a:t>meter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100-120 per month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      AREA STATEMENT MATRIX</a:t>
            </a:r>
            <a:endParaRPr lang="en-US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" y="1524001"/>
          <a:ext cx="9143997" cy="5333999"/>
        </p:xfrm>
        <a:graphic>
          <a:graphicData uri="http://schemas.openxmlformats.org/drawingml/2006/table">
            <a:tbl>
              <a:tblPr/>
              <a:tblGrid>
                <a:gridCol w="749300"/>
                <a:gridCol w="1360853"/>
                <a:gridCol w="1117599"/>
                <a:gridCol w="1035538"/>
                <a:gridCol w="1703754"/>
                <a:gridCol w="1703754"/>
                <a:gridCol w="1473199"/>
              </a:tblGrid>
              <a:tr h="1345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S.NO</a:t>
                      </a:r>
                      <a:r>
                        <a:rPr lang="en-US" sz="1000" b="1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NAME OF POCKET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TOTAL NO. OF PLOTS WITH PLOT NO.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NO. OF FLOORS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NO. OF INDEPENDENT FLOORS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AREA OF ONE INDEPENDENT FLOOR in Sq ft.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TOTAL AREA OF ALL FLOORS in sq ft.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24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POCKET A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9 nos.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(192-183)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2250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67500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92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POCKET B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10 nos.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(182-173)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2250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67500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15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POCKET C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10 nos.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(172-162)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2250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67500</a:t>
                      </a: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52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29 nos.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87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2250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67500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169" marR="621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SITE PHOTOGRAPHS</a:t>
            </a:r>
            <a:endParaRPr lang="en-US" dirty="0"/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ABOUT GROUP </a:t>
            </a:r>
            <a:r>
              <a:rPr lang="en-US" b="1" dirty="0" smtClean="0"/>
              <a:t>HOUSING-2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NAME OF THE </a:t>
            </a:r>
            <a:r>
              <a:rPr lang="en-US" sz="2000" dirty="0" smtClean="0"/>
              <a:t>AREA</a:t>
            </a:r>
          </a:p>
          <a:p>
            <a:r>
              <a:rPr lang="en-US" sz="2000" dirty="0"/>
              <a:t>NAME </a:t>
            </a:r>
            <a:r>
              <a:rPr lang="en-US" sz="2000" dirty="0" smtClean="0"/>
              <a:t>OF CONTRACTOR</a:t>
            </a:r>
          </a:p>
          <a:p>
            <a:r>
              <a:rPr lang="en-US" sz="2000" dirty="0" smtClean="0"/>
              <a:t>CLIENT</a:t>
            </a:r>
          </a:p>
          <a:p>
            <a:r>
              <a:rPr lang="en-US" sz="2000" dirty="0" smtClean="0"/>
              <a:t>PMC</a:t>
            </a:r>
          </a:p>
          <a:p>
            <a:r>
              <a:rPr lang="en-US" sz="2000" dirty="0" smtClean="0"/>
              <a:t>STRUCTURAL CONSULTANT</a:t>
            </a:r>
          </a:p>
          <a:p>
            <a:r>
              <a:rPr lang="en-US" sz="2000" dirty="0" smtClean="0"/>
              <a:t>ARCHITECT </a:t>
            </a:r>
          </a:p>
          <a:p>
            <a:r>
              <a:rPr lang="en-US" sz="2000" dirty="0" smtClean="0"/>
              <a:t>ORIGINAL CONTRACT VALUE</a:t>
            </a:r>
          </a:p>
          <a:p>
            <a:r>
              <a:rPr lang="en-US" sz="2000" dirty="0" smtClean="0"/>
              <a:t>TOTAL AREA</a:t>
            </a:r>
          </a:p>
          <a:p>
            <a:r>
              <a:rPr lang="en-US" sz="2000" dirty="0" smtClean="0"/>
              <a:t>TOTAL REINFORCEMENT</a:t>
            </a:r>
          </a:p>
          <a:p>
            <a:r>
              <a:rPr lang="en-US" sz="2000" dirty="0" smtClean="0"/>
              <a:t>CONCRETE REQUIREMENT</a:t>
            </a:r>
          </a:p>
          <a:p>
            <a:r>
              <a:rPr lang="en-US" sz="2000" dirty="0" smtClean="0"/>
              <a:t>TOTAL MANPOWER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4572000" cy="4373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Housing-2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Shapoorji Pallonji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M/S Country colonisers Pvt. Ltd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SOLUTIONS INC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M/S MIENHARDT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STUDIO DRA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205.5 Cr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12 acre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10270 metric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tonnes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80700 cubic meter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370-380 per month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  AREA </a:t>
            </a:r>
            <a:r>
              <a:rPr lang="en-US" sz="4800" dirty="0"/>
              <a:t>STATEMENT MATRIX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84632"/>
          <a:ext cx="9144000" cy="5373371"/>
        </p:xfrm>
        <a:graphic>
          <a:graphicData uri="http://schemas.openxmlformats.org/drawingml/2006/table">
            <a:tbl>
              <a:tblPr/>
              <a:tblGrid>
                <a:gridCol w="3048000"/>
                <a:gridCol w="2971800"/>
                <a:gridCol w="3124200"/>
              </a:tblGrid>
              <a:tr h="5881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TOWER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BUILDING LEVELS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Times New Roman"/>
                          <a:ea typeface="Times New Roman"/>
                          <a:cs typeface="Times New Roman"/>
                        </a:rPr>
                        <a:t>NO OF APARTMENTS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8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BUILDING </a:t>
                      </a:r>
                      <a:r>
                        <a:rPr lang="en-US" sz="16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 dirty="0" smtClean="0">
                          <a:latin typeface="Times New Roman"/>
                          <a:ea typeface="Times New Roman"/>
                          <a:cs typeface="Times New Roman"/>
                        </a:rPr>
                        <a:t>PART </a:t>
                      </a:r>
                      <a:r>
                        <a:rPr lang="en-US" sz="1600" b="1" u="sng" dirty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Times New Roman"/>
                          <a:ea typeface="Times New Roman"/>
                          <a:cs typeface="Times New Roman"/>
                        </a:rPr>
                        <a:t>TOWER A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G+18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latin typeface="Times New Roman"/>
                          <a:ea typeface="Times New Roman"/>
                          <a:cs typeface="Times New Roman"/>
                        </a:rPr>
                        <a:t>TOWER B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G+17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Times New Roman"/>
                          <a:ea typeface="Times New Roman"/>
                          <a:cs typeface="Times New Roman"/>
                        </a:rPr>
                        <a:t>TOWER C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G+16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15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Times New Roman"/>
                          <a:ea typeface="Times New Roman"/>
                          <a:cs typeface="Times New Roman"/>
                        </a:rPr>
                        <a:t>PART B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108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Times New Roman"/>
                          <a:ea typeface="Times New Roman"/>
                          <a:cs typeface="Times New Roman"/>
                        </a:rPr>
                        <a:t>TOWER 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G+15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Times New Roman"/>
                          <a:ea typeface="Times New Roman"/>
                          <a:cs typeface="Times New Roman"/>
                        </a:rPr>
                        <a:t>TOWER F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G+14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Times New Roman"/>
                          <a:ea typeface="Times New Roman"/>
                          <a:cs typeface="Times New Roman"/>
                        </a:rPr>
                        <a:t>TOWER G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G+13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2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sng">
                          <a:latin typeface="Times New Roman"/>
                          <a:ea typeface="Times New Roman"/>
                          <a:cs typeface="Times New Roman"/>
                        </a:rPr>
                        <a:t>BUILDING 2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Times New Roman"/>
                          <a:ea typeface="Times New Roman"/>
                          <a:cs typeface="Times New Roman"/>
                        </a:rPr>
                        <a:t>TOWER H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G+15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Times New Roman"/>
                          <a:ea typeface="Times New Roman"/>
                          <a:cs typeface="Times New Roman"/>
                        </a:rPr>
                        <a:t>TOWER I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G+15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Times New Roman"/>
                          <a:ea typeface="Times New Roman"/>
                          <a:cs typeface="Times New Roman"/>
                        </a:rPr>
                        <a:t>TOWER J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G+16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Times New Roman"/>
                          <a:ea typeface="Times New Roman"/>
                          <a:cs typeface="Times New Roman"/>
                        </a:rPr>
                        <a:t>TOWER K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G+17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>
                          <a:latin typeface="Times New Roman"/>
                          <a:ea typeface="Times New Roman"/>
                          <a:cs typeface="Times New Roman"/>
                        </a:rPr>
                        <a:t>TOWER L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G+18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70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83769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SITE PHOTOGRAPHS</a:t>
            </a:r>
            <a:endParaRPr lang="en-US" dirty="0"/>
          </a:p>
        </p:txBody>
      </p:sp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629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51062"/>
          </a:xfrm>
        </p:spPr>
        <p:txBody>
          <a:bodyPr>
            <a:normAutofit/>
          </a:bodyPr>
          <a:lstStyle/>
          <a:p>
            <a:r>
              <a:rPr lang="en-US" b="1" dirty="0" smtClean="0"/>
              <a:t>ABOUT VILLAS (250 SQ. YDS.)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NAME OF THE AREA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NAME OF CONTRACTOR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CLIENT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PMC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STRUCTURAL CONSULTANT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ARCHITECT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TOTAL AREA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TOTAL REINFORCEMENT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CONCRETE REQUIREMENT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TOTAL MANPOWER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752600"/>
            <a:ext cx="43434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Villas (250 sq. yd.)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M/S RS INFRA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M/S Country colonisers Pvt. Ltd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SOLUTIONS INC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M/S MIENHARDT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STUDIO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250 SQ. YD.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36 metric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tonnes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320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cubic meter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30-35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 month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607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AREA STATEMNT MATRIX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523999"/>
          <a:ext cx="9144000" cy="5334000"/>
        </p:xfrm>
        <a:graphic>
          <a:graphicData uri="http://schemas.openxmlformats.org/drawingml/2006/table">
            <a:tbl>
              <a:tblPr/>
              <a:tblGrid>
                <a:gridCol w="1318846"/>
                <a:gridCol w="1582616"/>
                <a:gridCol w="1846384"/>
                <a:gridCol w="2112108"/>
                <a:gridCol w="2284046"/>
              </a:tblGrid>
              <a:tr h="152564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S.NO.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PLOT NOS.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NO. OF FLOORS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AREA OF ONE FLOOR IN SQ. FT.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TOTAL AREA OF ALL FLOORS in sq ft.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67500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6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288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67500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9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2250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67500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SITE PHOTOGRAPHS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810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3581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ABOUT SOLUTIONS INC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SOLUTIONS INC</a:t>
            </a:r>
            <a:r>
              <a:rPr lang="en-US" b="1" dirty="0" smtClean="0"/>
              <a:t>.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Is </a:t>
            </a:r>
            <a:r>
              <a:rPr lang="en-US" dirty="0"/>
              <a:t>synonymous to a school of multi disciplinary professionals with a proven track record and time tested expertise in the arena of project management. The Group specializes in managing building construction projects like </a:t>
            </a:r>
            <a:r>
              <a:rPr lang="en-US" dirty="0" smtClean="0"/>
              <a:t>Hotels, </a:t>
            </a:r>
            <a:r>
              <a:rPr lang="en-US" dirty="0"/>
              <a:t>Residential </a:t>
            </a:r>
            <a:r>
              <a:rPr lang="en-US" dirty="0" smtClean="0"/>
              <a:t>,Group </a:t>
            </a:r>
            <a:r>
              <a:rPr lang="en-US" dirty="0"/>
              <a:t>housings, hospitals, commercial towers, shopping malls, for various real estate’s &amp; corporate organization.</a:t>
            </a:r>
          </a:p>
          <a:p>
            <a:pPr marL="0" indent="0">
              <a:buNone/>
            </a:pPr>
            <a:r>
              <a:rPr lang="en-US" dirty="0" smtClean="0"/>
              <a:t>      The company has Group </a:t>
            </a:r>
            <a:r>
              <a:rPr lang="en-US" dirty="0"/>
              <a:t>professionals who have the Track record in delivering projects on time, to budget and the desired quality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Basic </a:t>
            </a:r>
            <a:r>
              <a:rPr lang="en-US" b="1" dirty="0"/>
              <a:t>Mantras:        </a:t>
            </a:r>
            <a:endParaRPr lang="en-US" dirty="0"/>
          </a:p>
          <a:p>
            <a:pPr lvl="0"/>
            <a:r>
              <a:rPr lang="en-US" dirty="0"/>
              <a:t>Integrity</a:t>
            </a:r>
          </a:p>
          <a:p>
            <a:pPr lvl="0"/>
            <a:r>
              <a:rPr lang="en-US" dirty="0"/>
              <a:t>Honesty &amp; Transparency</a:t>
            </a:r>
          </a:p>
          <a:p>
            <a:pPr lvl="0"/>
            <a:r>
              <a:rPr lang="en-US" dirty="0"/>
              <a:t>Better communication &amp; documentation</a:t>
            </a:r>
          </a:p>
          <a:p>
            <a:pPr lvl="0"/>
            <a:r>
              <a:rPr lang="en-US" dirty="0"/>
              <a:t>Commitment to deliver the time &amp; the TQM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074260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MICROSOFT PROJECT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133600"/>
            <a:ext cx="152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MICROSOFT PROJECT is a project management software that contains a set of tools to help managers plan, schedule and control progress.</a:t>
            </a:r>
            <a:endParaRPr lang="en-US" dirty="0"/>
          </a:p>
        </p:txBody>
      </p:sp>
      <p:pic>
        <p:nvPicPr>
          <p:cNvPr id="4" name="Picture 3" descr="Microsoft-Project-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81200"/>
            <a:ext cx="6324600" cy="4114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ASSIGN A PROJECT CALENDAR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05000"/>
            <a:ext cx="53435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2362200"/>
            <a:ext cx="144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CALENDARS are used to set project an resource working times to accurately reflect resource availability information.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ASSIGN THE CALENDAR TO PROJECT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05000"/>
            <a:ext cx="5638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2667000"/>
            <a:ext cx="99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defining the  calendar, we have to assign it to the project.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AND ITS RELATIONSHIP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1905000"/>
            <a:ext cx="2710544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r>
              <a:rPr lang="en-US" b="1" dirty="0" smtClean="0">
                <a:solidFill>
                  <a:schemeClr val="bg1"/>
                </a:solidFill>
              </a:rPr>
              <a:t>TASK MODE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4876800"/>
            <a:ext cx="16764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AUTO SCHEDULE MODE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38200" y="3048000"/>
            <a:ext cx="1600200" cy="1143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MANUAL SCHEDULE MODE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-1104900" y="3924300"/>
            <a:ext cx="29718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6" idx="1"/>
          </p:cNvCxnSpPr>
          <p:nvPr/>
        </p:nvCxnSpPr>
        <p:spPr>
          <a:xfrm>
            <a:off x="381000" y="54102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endCxn id="50" idx="1"/>
          </p:cNvCxnSpPr>
          <p:nvPr/>
        </p:nvCxnSpPr>
        <p:spPr>
          <a:xfrm>
            <a:off x="381000" y="3581400"/>
            <a:ext cx="4572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267200" y="2057400"/>
            <a:ext cx="2438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FINISH TO START (FS)</a:t>
            </a:r>
            <a:endParaRPr lang="en-US" b="1" dirty="0"/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9050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C000"/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4267200" y="3048000"/>
            <a:ext cx="23622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 TO START (SS)</a:t>
            </a:r>
            <a:endParaRPr lang="en-US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4114800"/>
            <a:ext cx="108097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C000"/>
            </a:outerShdw>
          </a:effectLst>
        </p:spPr>
      </p:pic>
      <p:sp>
        <p:nvSpPr>
          <p:cNvPr id="77" name="TextBox 76"/>
          <p:cNvSpPr txBox="1"/>
          <p:nvPr/>
        </p:nvSpPr>
        <p:spPr>
          <a:xfrm>
            <a:off x="4267200" y="4343400"/>
            <a:ext cx="24384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FINISH TO FINISH (FF)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4267200" y="5486400"/>
            <a:ext cx="243840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START TO FINISH (SF)</a:t>
            </a:r>
            <a:endParaRPr lang="en-US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971799"/>
            <a:ext cx="1066800" cy="68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C000"/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5257800"/>
            <a:ext cx="106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FFC000"/>
            </a:outerShdw>
          </a:effectLst>
        </p:spPr>
      </p:pic>
      <p:cxnSp>
        <p:nvCxnSpPr>
          <p:cNvPr id="82" name="Straight Connector 81"/>
          <p:cNvCxnSpPr/>
          <p:nvPr/>
        </p:nvCxnSpPr>
        <p:spPr>
          <a:xfrm rot="5400000">
            <a:off x="838200" y="4191000"/>
            <a:ext cx="5334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0" grpId="0" animBg="1"/>
      <p:bldP spid="70" grpId="0" animBg="1"/>
      <p:bldP spid="72" grpId="0" animBg="1"/>
      <p:bldP spid="77" grpId="0" animBg="1"/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 BREAKDOWN STRUCTURE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05001"/>
            <a:ext cx="160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WBS charts displays and defines the product, to be developed and produced. It relates the  elements of work to be accomplished to each product.</a:t>
            </a:r>
            <a:endParaRPr lang="en-US" dirty="0"/>
          </a:p>
        </p:txBody>
      </p:sp>
      <p:pic>
        <p:nvPicPr>
          <p:cNvPr id="4" name="Picture 2" descr="C:\Users\User\Desktop\W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05000"/>
            <a:ext cx="571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RESOURCES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90600" y="2819400"/>
            <a:ext cx="1600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57600" y="2895600"/>
            <a:ext cx="1828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629400" y="2971800"/>
            <a:ext cx="15240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0" y="1676400"/>
            <a:ext cx="1600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RERSOURCES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333500" y="2552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1" idx="0"/>
          </p:cNvCxnSpPr>
          <p:nvPr/>
        </p:nvCxnSpPr>
        <p:spPr>
          <a:xfrm rot="5400000">
            <a:off x="7086600" y="2667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0"/>
          </p:cNvCxnSpPr>
          <p:nvPr/>
        </p:nvCxnSpPr>
        <p:spPr>
          <a:xfrm rot="5400000">
            <a:off x="4191000" y="2514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00200" y="2286000"/>
            <a:ext cx="57912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blog.b-i.com/wp-content/uploads/2011/12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57600"/>
            <a:ext cx="8839200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BASELINE</a:t>
            </a:r>
            <a:endParaRPr lang="en-US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81200"/>
            <a:ext cx="46386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1828800"/>
            <a:ext cx="213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i="1" dirty="0" smtClean="0"/>
              <a:t>Baseline</a:t>
            </a:r>
            <a:r>
              <a:rPr lang="en-US" dirty="0" smtClean="0"/>
              <a:t> is a common project management term. It refers to a set of data about your project that represents its state before the work actually began. This brings you to a different set of Project features, which can help you track your progress and compare this progress to your original plan.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UPDATE   PROJECT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962400"/>
            <a:ext cx="44100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057400"/>
            <a:ext cx="28135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2209800"/>
            <a:ext cx="152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is the second major phase of project management. It gives the variance between what you thought would happen an what really happened.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PROJECT   REPORTS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09800"/>
            <a:ext cx="51435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2133600"/>
            <a:ext cx="1905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These reports compile the most commonly</a:t>
            </a:r>
          </a:p>
          <a:p>
            <a:r>
              <a:rPr lang="en-US" dirty="0" smtClean="0"/>
              <a:t>used sets of information needed to manage a project, coordinate resources, control</a:t>
            </a:r>
          </a:p>
          <a:p>
            <a:r>
              <a:rPr lang="en-US" dirty="0" smtClean="0"/>
              <a:t>costs, analyze potential problems, and communicate progress.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ADVANTAGES OF PROJECT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4800600"/>
            <a:ext cx="8229600" cy="462560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lowchart: Manual Operation 4"/>
          <p:cNvSpPr/>
          <p:nvPr/>
        </p:nvSpPr>
        <p:spPr>
          <a:xfrm rot="16200000">
            <a:off x="-228600" y="2895602"/>
            <a:ext cx="3962400" cy="2590799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05069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SAVING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DESIGN REVIEWS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VALUE ENGINEERING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PROCUREMENTS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CLAIM ANALYSIS</a:t>
            </a:r>
            <a:endParaRPr lang="en-US" dirty="0"/>
          </a:p>
        </p:txBody>
      </p:sp>
      <p:sp>
        <p:nvSpPr>
          <p:cNvPr id="7" name="Flowchart: Manual Operation 6"/>
          <p:cNvSpPr/>
          <p:nvPr/>
        </p:nvSpPr>
        <p:spPr>
          <a:xfrm rot="16200000">
            <a:off x="2705102" y="2857502"/>
            <a:ext cx="4114800" cy="2666998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9003" y="2805069"/>
            <a:ext cx="28193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 SAVING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EFFICIENT &amp; REALISTIC PLANNING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STRICT TRACKING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SCHEDULE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PROGRAMME REPORTS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REGULAR MEETINGS</a:t>
            </a:r>
            <a:endParaRPr lang="en-US" dirty="0"/>
          </a:p>
        </p:txBody>
      </p:sp>
      <p:sp>
        <p:nvSpPr>
          <p:cNvPr id="9" name="Flowchart: Manual Operation 8"/>
          <p:cNvSpPr/>
          <p:nvPr/>
        </p:nvSpPr>
        <p:spPr>
          <a:xfrm rot="16200000">
            <a:off x="5410202" y="2971800"/>
            <a:ext cx="4419599" cy="2438400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1" y="2805069"/>
            <a:ext cx="2514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BETTER QUALITY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CONTROL SAMPLES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QUALITY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FORMATS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REGULAR INSPECTION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96101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438400"/>
            <a:ext cx="581864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0">
                  <a:solidFill>
                    <a:srgbClr val="FF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US" sz="7200" b="1" cap="all" spc="0" dirty="0">
              <a:ln w="0">
                <a:solidFill>
                  <a:srgbClr val="FF000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590800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smtClean="0"/>
              <a:t>SCOPE </a:t>
            </a:r>
            <a:r>
              <a:rPr lang="en-US" sz="4000" dirty="0"/>
              <a:t>OF PROJECT </a:t>
            </a:r>
            <a:r>
              <a:rPr lang="en-US" sz="4000" dirty="0" smtClean="0"/>
              <a:t>MANAGEMENT  </a:t>
            </a:r>
            <a:br>
              <a:rPr lang="en-US" sz="4000" dirty="0" smtClean="0"/>
            </a:br>
            <a:r>
              <a:rPr lang="en-US" sz="4000" dirty="0" smtClean="0"/>
              <a:t>                               SERVICS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228600" y="1600199"/>
            <a:ext cx="2759612" cy="51172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PRE CONSTRUCTION FACE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Assistance in appointment of architect and consultants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Design  Management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Procurement Management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Planning Management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Commercial Management</a:t>
            </a:r>
            <a:endParaRPr lang="en-US" dirty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49637" y="1600200"/>
            <a:ext cx="2710375" cy="510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CONSTRUCTION FACE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Appointment of contractor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Planning Management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Commercial Management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Site Management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Quality control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Safety Management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Co ordination with client, Architect and other Consultant</a:t>
            </a:r>
          </a:p>
          <a:p>
            <a:pPr algn="ctr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48400" y="1600200"/>
            <a:ext cx="2683412" cy="510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/>
              <a:t>POST CONSTRUCTION FACE</a:t>
            </a:r>
          </a:p>
          <a:p>
            <a:pPr algn="ctr"/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Package closure technical &amp; commercial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Final cost Report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Preparation of Handing over document includes as built drawings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Operation &amp; Maintenance Manuals</a:t>
            </a:r>
          </a:p>
          <a:p>
            <a:endParaRPr lang="en-US" dirty="0"/>
          </a:p>
          <a:p>
            <a:pPr algn="ctr">
              <a:buFont typeface="Wingdings" pitchFamily="2" charset="2"/>
              <a:buChar char="§"/>
            </a:pP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38885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DESIGN MANAGEMENT</a:t>
            </a:r>
            <a:endParaRPr lang="en-US" sz="4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0"/>
            <a:ext cx="5257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PROCUREMENT MANAGEMENT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523999"/>
            <a:ext cx="455295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PLANNING MANAGEMENT</a:t>
            </a:r>
            <a:endParaRPr lang="en-US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487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COMMERCIAL MANAGEMNT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4953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3276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6099" y="565245"/>
            <a:ext cx="324431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98542"/>
            <a:ext cx="3276600" cy="201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7354" y="3733800"/>
            <a:ext cx="3418113" cy="201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895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CLUB NIRVANA, LUDHIANA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16099" y="2895600"/>
            <a:ext cx="318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 COMMERCIAL COMPLEX, LUDHIANA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62161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PINNACLE RESORT, GULMARG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199" y="6216134"/>
            <a:ext cx="3505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NARAYAN INFINITY, JAIPUR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123525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1184</TotalTime>
  <Words>909</Words>
  <Application>Microsoft Office PowerPoint</Application>
  <PresentationFormat>On-screen Show (4:3)</PresentationFormat>
  <Paragraphs>284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Module</vt:lpstr>
      <vt:lpstr>              PRESENTATION</vt:lpstr>
      <vt:lpstr>      ABOUT SOLUTIONS INC</vt:lpstr>
      <vt:lpstr>ADVANTAGES OF PROJECT MANAGEMENT</vt:lpstr>
      <vt:lpstr> SCOPE OF PROJECT MANAGEMENT                                  SERVICS</vt:lpstr>
      <vt:lpstr>DESIGN MANAGEMENT</vt:lpstr>
      <vt:lpstr>PROCUREMENT MANAGEMENT</vt:lpstr>
      <vt:lpstr>PLANNING MANAGEMENT</vt:lpstr>
      <vt:lpstr>COMMERCIAL MANAGEMNT</vt:lpstr>
      <vt:lpstr>Slide 9</vt:lpstr>
      <vt:lpstr>                         ABOUT PROJECT                          (WAVES ESTATE)</vt:lpstr>
      <vt:lpstr>ABOUT INDEPNDENT FLOORS</vt:lpstr>
      <vt:lpstr>       AREA STATEMENT MATRIX</vt:lpstr>
      <vt:lpstr>          SITE PHOTOGRAPHS</vt:lpstr>
      <vt:lpstr>ABOUT GROUP HOUSING-2</vt:lpstr>
      <vt:lpstr>  AREA STATEMENT MATRIX</vt:lpstr>
      <vt:lpstr>            SITE PHOTOGRAPHS</vt:lpstr>
      <vt:lpstr>ABOUT VILLAS (250 SQ. YDS.)</vt:lpstr>
      <vt:lpstr>      AREA STATEMNT MATRIX</vt:lpstr>
      <vt:lpstr>          SITE PHOTOGRAPHS</vt:lpstr>
      <vt:lpstr>Slide 20</vt:lpstr>
      <vt:lpstr>ABOUT MICROSOFT PROJECT</vt:lpstr>
      <vt:lpstr>ASSIGN A PROJECT CALENDAR</vt:lpstr>
      <vt:lpstr>ASSIGN THE CALENDAR TO PROJECT</vt:lpstr>
      <vt:lpstr>TASK AND ITS RELATIONSHIP</vt:lpstr>
      <vt:lpstr>WORK BREAKDOWN STRUCTURE</vt:lpstr>
      <vt:lpstr>                     RESOURCES    </vt:lpstr>
      <vt:lpstr>                  BASELINE</vt:lpstr>
      <vt:lpstr>           UPDATE   PROJECT</vt:lpstr>
      <vt:lpstr>             PROJECT   REPORTS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harji</dc:creator>
  <cp:lastModifiedBy>harji</cp:lastModifiedBy>
  <cp:revision>160</cp:revision>
  <dcterms:created xsi:type="dcterms:W3CDTF">2014-05-11T09:12:08Z</dcterms:created>
  <dcterms:modified xsi:type="dcterms:W3CDTF">2014-05-27T11:25:43Z</dcterms:modified>
</cp:coreProperties>
</file>