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79" r:id="rId4"/>
    <p:sldId id="281" r:id="rId5"/>
    <p:sldId id="280" r:id="rId6"/>
    <p:sldId id="282"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84" r:id="rId20"/>
    <p:sldId id="269" r:id="rId21"/>
    <p:sldId id="270" r:id="rId22"/>
    <p:sldId id="277" r:id="rId23"/>
    <p:sldId id="273" r:id="rId24"/>
    <p:sldId id="275" r:id="rId25"/>
    <p:sldId id="276" r:id="rId26"/>
    <p:sldId id="297" r:id="rId27"/>
    <p:sldId id="29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5F8FC7-BABE-47FC-B200-129E223677C3}"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F7545-8008-4A1D-8FDC-A0AFE9493E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F8FC7-BABE-47FC-B200-129E223677C3}"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F7545-8008-4A1D-8FDC-A0AFE9493E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F8FC7-BABE-47FC-B200-129E223677C3}"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F7545-8008-4A1D-8FDC-A0AFE9493E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F8FC7-BABE-47FC-B200-129E223677C3}"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F7545-8008-4A1D-8FDC-A0AFE9493E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F8FC7-BABE-47FC-B200-129E223677C3}"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F7545-8008-4A1D-8FDC-A0AFE9493E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5F8FC7-BABE-47FC-B200-129E223677C3}" type="datetimeFigureOut">
              <a:rPr lang="en-US" smtClean="0"/>
              <a:pPr/>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F7545-8008-4A1D-8FDC-A0AFE9493E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5F8FC7-BABE-47FC-B200-129E223677C3}" type="datetimeFigureOut">
              <a:rPr lang="en-US" smtClean="0"/>
              <a:pPr/>
              <a:t>5/28/2014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7F7545-8008-4A1D-8FDC-A0AFE9493E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5F8FC7-BABE-47FC-B200-129E223677C3}" type="datetimeFigureOut">
              <a:rPr lang="en-US" smtClean="0"/>
              <a:pPr/>
              <a:t>5/28/2014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7F7545-8008-4A1D-8FDC-A0AFE9493E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F8FC7-BABE-47FC-B200-129E223677C3}" type="datetimeFigureOut">
              <a:rPr lang="en-US" smtClean="0"/>
              <a:pPr/>
              <a:t>5/28/2014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7F7545-8008-4A1D-8FDC-A0AFE9493E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F8FC7-BABE-47FC-B200-129E223677C3}" type="datetimeFigureOut">
              <a:rPr lang="en-US" smtClean="0"/>
              <a:pPr/>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F7545-8008-4A1D-8FDC-A0AFE9493E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F8FC7-BABE-47FC-B200-129E223677C3}" type="datetimeFigureOut">
              <a:rPr lang="en-US" smtClean="0"/>
              <a:pPr/>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F7545-8008-4A1D-8FDC-A0AFE9493E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F8FC7-BABE-47FC-B200-129E223677C3}" type="datetimeFigureOut">
              <a:rPr lang="en-US" smtClean="0"/>
              <a:pPr/>
              <a:t>5/28/2014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F7545-8008-4A1D-8FDC-A0AFE9493E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lnSpcReduction="10000"/>
          </a:bodyPr>
          <a:lstStyle/>
          <a:p>
            <a:pPr algn="ctr">
              <a:buNone/>
            </a:pPr>
            <a:r>
              <a:rPr lang="en-US" dirty="0" smtClean="0"/>
              <a:t>Six Month Industrial Training</a:t>
            </a:r>
          </a:p>
          <a:p>
            <a:pPr algn="ctr">
              <a:buNone/>
            </a:pPr>
            <a:r>
              <a:rPr lang="en-US" sz="3600" b="1" dirty="0" smtClean="0"/>
              <a:t>Public Works Department </a:t>
            </a:r>
            <a:endParaRPr lang="en-US" sz="3600" dirty="0" smtClean="0"/>
          </a:p>
          <a:p>
            <a:pPr algn="ctr">
              <a:buNone/>
            </a:pPr>
            <a:r>
              <a:rPr lang="en-US" sz="3600" b="1" dirty="0" smtClean="0"/>
              <a:t>(Buildings and Roads)</a:t>
            </a:r>
            <a:endParaRPr lang="en-US" sz="3600" dirty="0" smtClean="0"/>
          </a:p>
          <a:p>
            <a:pPr algn="ctr">
              <a:buNone/>
            </a:pPr>
            <a:r>
              <a:rPr lang="en-US" sz="2000" b="1" dirty="0" smtClean="0"/>
              <a:t>(</a:t>
            </a:r>
            <a:r>
              <a:rPr lang="en-US" sz="2000" b="1" dirty="0" err="1" smtClean="0"/>
              <a:t>Nawanshahr</a:t>
            </a:r>
            <a:r>
              <a:rPr lang="en-US" sz="2000" b="1" dirty="0" smtClean="0"/>
              <a:t>)</a:t>
            </a:r>
          </a:p>
          <a:p>
            <a:pPr algn="ctr">
              <a:buNone/>
            </a:pPr>
            <a:endParaRPr lang="en-US" sz="2000" b="1"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r>
              <a:rPr lang="en-US" sz="1800" b="1" dirty="0" smtClean="0"/>
              <a:t>                                                    Civil Engineering Department</a:t>
            </a:r>
          </a:p>
          <a:p>
            <a:pPr>
              <a:buNone/>
            </a:pPr>
            <a:r>
              <a:rPr lang="en-US" sz="1800" b="1" dirty="0" smtClean="0"/>
              <a:t>Submitted by                                                                                   Supervisor</a:t>
            </a:r>
          </a:p>
          <a:p>
            <a:pPr>
              <a:buNone/>
            </a:pPr>
            <a:r>
              <a:rPr lang="en-US" sz="1800" dirty="0" smtClean="0"/>
              <a:t>Ajay </a:t>
            </a:r>
            <a:r>
              <a:rPr lang="en-US" sz="1800" dirty="0" err="1" smtClean="0"/>
              <a:t>Suman</a:t>
            </a:r>
            <a:r>
              <a:rPr lang="en-US" sz="1800" b="1" dirty="0" smtClean="0"/>
              <a:t>                                                                                      </a:t>
            </a:r>
            <a:r>
              <a:rPr lang="en-US" sz="1800" dirty="0" smtClean="0"/>
              <a:t>S.D.E </a:t>
            </a:r>
            <a:r>
              <a:rPr lang="en-US" sz="1800" dirty="0" err="1" smtClean="0"/>
              <a:t>Tarsem</a:t>
            </a:r>
            <a:r>
              <a:rPr lang="en-US" sz="1800" dirty="0" smtClean="0"/>
              <a:t> Raj                                                        </a:t>
            </a:r>
          </a:p>
          <a:p>
            <a:pPr>
              <a:buNone/>
            </a:pPr>
            <a:r>
              <a:rPr lang="en-US" sz="1800" dirty="0" smtClean="0"/>
              <a:t>Civil Engineering (2010-2014)                                                      Asst. </a:t>
            </a:r>
            <a:r>
              <a:rPr lang="en-US" sz="1800" dirty="0" err="1" smtClean="0"/>
              <a:t>Er</a:t>
            </a:r>
            <a:r>
              <a:rPr lang="en-US" sz="1800" dirty="0" smtClean="0"/>
              <a:t>. </a:t>
            </a:r>
            <a:r>
              <a:rPr lang="en-US" sz="1800" dirty="0" err="1" smtClean="0"/>
              <a:t>Rajinder</a:t>
            </a:r>
            <a:r>
              <a:rPr lang="en-US" sz="1800" dirty="0" smtClean="0"/>
              <a:t> Singh</a:t>
            </a:r>
          </a:p>
          <a:p>
            <a:pPr>
              <a:buNone/>
            </a:pPr>
            <a:r>
              <a:rPr lang="en-US" sz="1800" dirty="0" smtClean="0"/>
              <a:t>CE-100193 </a:t>
            </a:r>
          </a:p>
          <a:p>
            <a:pPr>
              <a:buNone/>
            </a:pPr>
            <a:r>
              <a:rPr lang="en-US" sz="1800" dirty="0" smtClean="0"/>
              <a:t>1183654</a:t>
            </a:r>
          </a:p>
          <a:p>
            <a:pPr marL="514350" indent="-514350">
              <a:lnSpc>
                <a:spcPct val="200000"/>
              </a:lnSpc>
              <a:buNone/>
            </a:pPr>
            <a:endParaRPr lang="en-US" dirty="0"/>
          </a:p>
        </p:txBody>
      </p:sp>
      <p:pic>
        <p:nvPicPr>
          <p:cNvPr id="6" name="Picture 2"/>
          <p:cNvPicPr>
            <a:picLocks noChangeAspect="1" noChangeArrowheads="1"/>
          </p:cNvPicPr>
          <p:nvPr/>
        </p:nvPicPr>
        <p:blipFill>
          <a:blip r:embed="rId2"/>
          <a:srcRect/>
          <a:stretch>
            <a:fillRect/>
          </a:stretch>
        </p:blipFill>
        <p:spPr bwMode="auto">
          <a:xfrm>
            <a:off x="3814762" y="2590800"/>
            <a:ext cx="1514475" cy="1524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u="sng" dirty="0" smtClean="0"/>
              <a:t>Aggregate Impact Test</a:t>
            </a:r>
            <a:endParaRPr lang="en-US" sz="4000" u="sng" dirty="0"/>
          </a:p>
        </p:txBody>
      </p:sp>
      <p:sp>
        <p:nvSpPr>
          <p:cNvPr id="3" name="Content Placeholder 2"/>
          <p:cNvSpPr>
            <a:spLocks noGrp="1"/>
          </p:cNvSpPr>
          <p:nvPr>
            <p:ph idx="1"/>
          </p:nvPr>
        </p:nvSpPr>
        <p:spPr>
          <a:xfrm>
            <a:off x="457200" y="838200"/>
            <a:ext cx="8229600" cy="5334000"/>
          </a:xfrm>
        </p:spPr>
        <p:txBody>
          <a:bodyPr>
            <a:normAutofit lnSpcReduction="10000"/>
          </a:bodyPr>
          <a:lstStyle/>
          <a:p>
            <a:pPr>
              <a:buNone/>
            </a:pPr>
            <a:r>
              <a:rPr lang="en-US" sz="2800" b="1" u="sng" dirty="0" smtClean="0"/>
              <a:t>Significance</a:t>
            </a:r>
          </a:p>
          <a:p>
            <a:pPr>
              <a:buNone/>
            </a:pPr>
            <a:r>
              <a:rPr lang="en-US" sz="2800" dirty="0" smtClean="0"/>
              <a:t>This test assesses the suitability of aggregate as regards the toughness for use in pavement construction.</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r>
              <a:rPr lang="en-US" sz="2800" dirty="0" smtClean="0"/>
              <a:t>Suitability to be checked by laboratory tests.</a:t>
            </a:r>
            <a:endParaRPr lang="en-US" sz="2800" dirty="0"/>
          </a:p>
        </p:txBody>
      </p:sp>
      <p:pic>
        <p:nvPicPr>
          <p:cNvPr id="4" name="Picture 3"/>
          <p:cNvPicPr/>
          <p:nvPr/>
        </p:nvPicPr>
        <p:blipFill>
          <a:blip r:embed="rId2"/>
          <a:srcRect/>
          <a:stretch>
            <a:fillRect/>
          </a:stretch>
        </p:blipFill>
        <p:spPr bwMode="auto">
          <a:xfrm>
            <a:off x="2819400" y="2286000"/>
            <a:ext cx="3547483" cy="259052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4000" b="1" u="sng" dirty="0" smtClean="0"/>
              <a:t>Procedure</a:t>
            </a:r>
            <a:endParaRPr lang="en-US" sz="4000" b="1" u="sng" dirty="0"/>
          </a:p>
        </p:txBody>
      </p:sp>
      <p:sp>
        <p:nvSpPr>
          <p:cNvPr id="3" name="Content Placeholder 2"/>
          <p:cNvSpPr>
            <a:spLocks noGrp="1"/>
          </p:cNvSpPr>
          <p:nvPr>
            <p:ph idx="1"/>
          </p:nvPr>
        </p:nvSpPr>
        <p:spPr>
          <a:xfrm>
            <a:off x="457200" y="1066800"/>
            <a:ext cx="8458200" cy="5486400"/>
          </a:xfrm>
          <a:solidFill>
            <a:schemeClr val="accent6">
              <a:lumMod val="60000"/>
              <a:lumOff val="40000"/>
            </a:schemeClr>
          </a:solidFill>
          <a:ln>
            <a:solidFill>
              <a:schemeClr val="tx1"/>
            </a:solidFill>
          </a:ln>
        </p:spPr>
        <p:txBody>
          <a:bodyPr>
            <a:normAutofit/>
          </a:bodyPr>
          <a:lstStyle/>
          <a:p>
            <a:pPr algn="just">
              <a:buNone/>
            </a:pPr>
            <a:r>
              <a:rPr lang="en-US" sz="2000" dirty="0" smtClean="0"/>
              <a:t>Surface dry aggregates passing 12.5 mm and retained on 10 mm selected. 3.25 kg aggregate required for one test sample</a:t>
            </a:r>
          </a:p>
          <a:p>
            <a:pPr algn="just">
              <a:buNone/>
            </a:pPr>
            <a:endParaRPr lang="en-US" sz="2000" dirty="0" smtClean="0"/>
          </a:p>
          <a:p>
            <a:pPr algn="just">
              <a:buNone/>
            </a:pPr>
            <a:r>
              <a:rPr lang="en-US" sz="2000" dirty="0" smtClean="0"/>
              <a:t>Cylindrical measure filled with aggregates in 3 layers, tamping each layer 25 times</a:t>
            </a:r>
          </a:p>
          <a:p>
            <a:pPr algn="just">
              <a:buNone/>
            </a:pPr>
            <a:endParaRPr lang="en-US" sz="2000" dirty="0" smtClean="0"/>
          </a:p>
          <a:p>
            <a:pPr algn="just">
              <a:buNone/>
            </a:pPr>
            <a:r>
              <a:rPr lang="en-US" sz="2000" dirty="0" smtClean="0"/>
              <a:t>After leveling the aggregates at the top surface the test sample is weighed.</a:t>
            </a:r>
          </a:p>
          <a:p>
            <a:pPr algn="just">
              <a:buNone/>
            </a:pPr>
            <a:endParaRPr lang="en-US" sz="2000" dirty="0" smtClean="0"/>
          </a:p>
          <a:p>
            <a:pPr algn="just">
              <a:buNone/>
            </a:pPr>
            <a:r>
              <a:rPr lang="en-US" sz="2000" dirty="0" smtClean="0"/>
              <a:t>The cylinder with the test sample and plunger in position is placed on compression machine.</a:t>
            </a:r>
          </a:p>
          <a:p>
            <a:pPr algn="just">
              <a:buNone/>
            </a:pPr>
            <a:r>
              <a:rPr lang="en-US" sz="2000" dirty="0" smtClean="0"/>
              <a:t>Load is applied at a rate of 4 </a:t>
            </a:r>
            <a:r>
              <a:rPr lang="en-US" sz="2000" dirty="0" err="1" smtClean="0"/>
              <a:t>tonnes</a:t>
            </a:r>
            <a:r>
              <a:rPr lang="en-US" sz="2000" dirty="0" smtClean="0"/>
              <a:t> per minute </a:t>
            </a:r>
            <a:r>
              <a:rPr lang="en-US" sz="2000" dirty="0" err="1" smtClean="0"/>
              <a:t>upto</a:t>
            </a:r>
            <a:r>
              <a:rPr lang="en-US" sz="2000" dirty="0" smtClean="0"/>
              <a:t> 40 </a:t>
            </a:r>
            <a:r>
              <a:rPr lang="en-US" sz="2000" dirty="0" err="1" smtClean="0"/>
              <a:t>tonnes</a:t>
            </a:r>
            <a:r>
              <a:rPr lang="en-US" sz="2000" dirty="0" smtClean="0"/>
              <a:t>.</a:t>
            </a:r>
          </a:p>
          <a:p>
            <a:pPr algn="just">
              <a:buNone/>
            </a:pPr>
            <a:endParaRPr lang="en-US" sz="2000" dirty="0" smtClean="0"/>
          </a:p>
          <a:p>
            <a:pPr algn="just">
              <a:buNone/>
            </a:pPr>
            <a:r>
              <a:rPr lang="en-US" sz="2000" dirty="0" smtClean="0"/>
              <a:t>The crushed aggregate is taken out, sieved through 2.36 mm IS sieve and weighed to get material passing.</a:t>
            </a:r>
          </a:p>
          <a:p>
            <a:pPr>
              <a:buNone/>
            </a:pPr>
            <a:endParaRPr lang="en-US" sz="2800" dirty="0" smtClean="0"/>
          </a:p>
          <a:p>
            <a:pPr>
              <a:buNone/>
            </a:pPr>
            <a:endParaRPr lang="en-US" sz="2800" dirty="0" smtClean="0"/>
          </a:p>
          <a:p>
            <a:pPr>
              <a:buNone/>
            </a:pPr>
            <a:endParaRPr lang="en-US" sz="2800" dirty="0" smtClean="0"/>
          </a:p>
          <a:p>
            <a:pPr>
              <a:buNone/>
            </a:pPr>
            <a:endParaRPr lang="en-US" sz="2800" dirty="0"/>
          </a:p>
        </p:txBody>
      </p:sp>
      <p:sp>
        <p:nvSpPr>
          <p:cNvPr id="6" name="Down Arrow 5"/>
          <p:cNvSpPr/>
          <p:nvPr/>
        </p:nvSpPr>
        <p:spPr>
          <a:xfrm>
            <a:off x="4572000" y="1828800"/>
            <a:ext cx="228600" cy="3810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572000" y="2667000"/>
            <a:ext cx="228600" cy="3810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4572000" y="3505200"/>
            <a:ext cx="228600" cy="3810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572000" y="4953000"/>
            <a:ext cx="228600" cy="3810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t>Continued…</a:t>
            </a:r>
            <a:endParaRPr lang="en-US" sz="4000" b="1" dirty="0"/>
          </a:p>
        </p:txBody>
      </p:sp>
      <p:sp>
        <p:nvSpPr>
          <p:cNvPr id="3" name="Content Placeholder 2"/>
          <p:cNvSpPr>
            <a:spLocks noGrp="1"/>
          </p:cNvSpPr>
          <p:nvPr>
            <p:ph idx="1"/>
          </p:nvPr>
        </p:nvSpPr>
        <p:spPr>
          <a:xfrm>
            <a:off x="457200" y="1219200"/>
            <a:ext cx="8229600" cy="4906963"/>
          </a:xfrm>
        </p:spPr>
        <p:txBody>
          <a:bodyPr>
            <a:normAutofit/>
          </a:bodyPr>
          <a:lstStyle/>
          <a:p>
            <a:pPr>
              <a:buNone/>
            </a:pPr>
            <a:r>
              <a:rPr lang="en-US" sz="2800" b="1" dirty="0" smtClean="0"/>
              <a:t>Aggregate impact value = W2 / W1 x100</a:t>
            </a:r>
          </a:p>
          <a:p>
            <a:pPr>
              <a:buNone/>
            </a:pPr>
            <a:r>
              <a:rPr lang="en-US" sz="2800" dirty="0" smtClean="0"/>
              <a:t>w2 = Weight of fines passing 2.36 mm</a:t>
            </a:r>
          </a:p>
          <a:p>
            <a:pPr>
              <a:buNone/>
            </a:pPr>
            <a:r>
              <a:rPr lang="en-US" sz="2800" dirty="0" smtClean="0"/>
              <a:t>w1 = Weight of sample</a:t>
            </a:r>
          </a:p>
          <a:p>
            <a:pPr>
              <a:buNone/>
            </a:pPr>
            <a:r>
              <a:rPr lang="en-US" sz="2800" b="1" u="sng" dirty="0" smtClean="0"/>
              <a:t>Specifications</a:t>
            </a:r>
          </a:p>
          <a:p>
            <a:pPr>
              <a:buNone/>
            </a:pPr>
            <a:endParaRPr lang="en-US" sz="2800" b="1" dirty="0"/>
          </a:p>
        </p:txBody>
      </p:sp>
      <p:graphicFrame>
        <p:nvGraphicFramePr>
          <p:cNvPr id="4" name="Table 3"/>
          <p:cNvGraphicFramePr>
            <a:graphicFrameLocks noGrp="1"/>
          </p:cNvGraphicFramePr>
          <p:nvPr/>
        </p:nvGraphicFramePr>
        <p:xfrm>
          <a:off x="838200" y="3505200"/>
          <a:ext cx="7391400" cy="3048000"/>
        </p:xfrm>
        <a:graphic>
          <a:graphicData uri="http://schemas.openxmlformats.org/drawingml/2006/table">
            <a:tbl>
              <a:tblPr firstRow="1" bandRow="1">
                <a:tableStyleId>{93296810-A885-4BE3-A3E7-6D5BEEA58F35}</a:tableStyleId>
              </a:tblPr>
              <a:tblGrid>
                <a:gridCol w="3695700"/>
                <a:gridCol w="3695700"/>
              </a:tblGrid>
              <a:tr h="453165">
                <a:tc>
                  <a:txBody>
                    <a:bodyPr/>
                    <a:lstStyle/>
                    <a:p>
                      <a:r>
                        <a:rPr lang="en-US" sz="1800" kern="1200" baseline="0" dirty="0" smtClean="0"/>
                        <a:t>Type of pavement material/ layer</a:t>
                      </a:r>
                      <a:endParaRPr lang="en-US" dirty="0"/>
                    </a:p>
                  </a:txBody>
                  <a:tcPr/>
                </a:tc>
                <a:tc>
                  <a:txBody>
                    <a:bodyPr/>
                    <a:lstStyle/>
                    <a:p>
                      <a:r>
                        <a:rPr lang="en-US" sz="1800" kern="1200" baseline="0" dirty="0" smtClean="0"/>
                        <a:t>Aggregate impact value, max, %</a:t>
                      </a:r>
                      <a:endParaRPr lang="en-US" dirty="0"/>
                    </a:p>
                  </a:txBody>
                  <a:tcPr/>
                </a:tc>
              </a:tr>
              <a:tr h="453165">
                <a:tc>
                  <a:txBody>
                    <a:bodyPr/>
                    <a:lstStyle/>
                    <a:p>
                      <a:r>
                        <a:rPr lang="en-US" sz="1800" kern="1200" baseline="0" dirty="0" smtClean="0"/>
                        <a:t>WBM Sub-base course</a:t>
                      </a:r>
                      <a:endParaRPr lang="en-US" dirty="0"/>
                    </a:p>
                  </a:txBody>
                  <a:tcPr/>
                </a:tc>
                <a:tc>
                  <a:txBody>
                    <a:bodyPr/>
                    <a:lstStyle/>
                    <a:p>
                      <a:pPr algn="ctr"/>
                      <a:r>
                        <a:rPr lang="en-US" dirty="0" smtClean="0"/>
                        <a:t>50</a:t>
                      </a:r>
                      <a:endParaRPr lang="en-US" dirty="0"/>
                    </a:p>
                  </a:txBody>
                  <a:tcPr/>
                </a:tc>
              </a:tr>
              <a:tr h="453165">
                <a:tc>
                  <a:txBody>
                    <a:bodyPr/>
                    <a:lstStyle/>
                    <a:p>
                      <a:r>
                        <a:rPr lang="en-US" sz="1800" kern="1200" baseline="0" dirty="0" smtClean="0"/>
                        <a:t>Cement Concrete Base course</a:t>
                      </a:r>
                      <a:endParaRPr lang="en-US" dirty="0"/>
                    </a:p>
                  </a:txBody>
                  <a:tcPr/>
                </a:tc>
                <a:tc>
                  <a:txBody>
                    <a:bodyPr/>
                    <a:lstStyle/>
                    <a:p>
                      <a:pPr algn="ctr"/>
                      <a:r>
                        <a:rPr lang="en-US" dirty="0" smtClean="0"/>
                        <a:t>45</a:t>
                      </a:r>
                      <a:endParaRPr lang="en-US" dirty="0"/>
                    </a:p>
                  </a:txBody>
                  <a:tcPr/>
                </a:tc>
              </a:tr>
              <a:tr h="453165">
                <a:tc>
                  <a:txBody>
                    <a:bodyPr/>
                    <a:lstStyle/>
                    <a:p>
                      <a:r>
                        <a:rPr lang="en-US" sz="1800" kern="1200" baseline="0" dirty="0" smtClean="0"/>
                        <a:t>Bituminous Macadam, Base Course</a:t>
                      </a:r>
                      <a:endParaRPr lang="en-US" dirty="0"/>
                    </a:p>
                  </a:txBody>
                  <a:tcPr/>
                </a:tc>
                <a:tc>
                  <a:txBody>
                    <a:bodyPr/>
                    <a:lstStyle/>
                    <a:p>
                      <a:pPr algn="ctr"/>
                      <a:r>
                        <a:rPr lang="en-US" dirty="0" smtClean="0"/>
                        <a:t>35</a:t>
                      </a:r>
                      <a:endParaRPr lang="en-US" dirty="0"/>
                    </a:p>
                  </a:txBody>
                  <a:tcPr/>
                </a:tc>
              </a:tr>
              <a:tr h="453165">
                <a:tc>
                  <a:txBody>
                    <a:bodyPr/>
                    <a:lstStyle/>
                    <a:p>
                      <a:r>
                        <a:rPr lang="en-US" sz="1800" kern="1200" baseline="0" dirty="0" smtClean="0"/>
                        <a:t>WBM Surface course </a:t>
                      </a:r>
                      <a:endParaRPr lang="en-US" sz="1800" kern="1200" baseline="0" dirty="0" smtClean="0">
                        <a:solidFill>
                          <a:schemeClr val="dk1"/>
                        </a:solidFill>
                        <a:latin typeface="+mn-lt"/>
                        <a:ea typeface="+mn-ea"/>
                        <a:cs typeface="+mn-cs"/>
                      </a:endParaRPr>
                    </a:p>
                  </a:txBody>
                  <a:tcPr/>
                </a:tc>
                <a:tc>
                  <a:txBody>
                    <a:bodyPr/>
                    <a:lstStyle/>
                    <a:p>
                      <a:pPr algn="ctr"/>
                      <a:r>
                        <a:rPr lang="en-US" dirty="0" smtClean="0"/>
                        <a:t>30</a:t>
                      </a:r>
                      <a:endParaRPr lang="en-US" dirty="0"/>
                    </a:p>
                  </a:txBody>
                  <a:tcPr/>
                </a:tc>
              </a:tr>
              <a:tr h="7821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t>Bituminous Wearing Surfaces</a:t>
                      </a:r>
                      <a:endParaRPr lang="en-US" dirty="0" smtClean="0"/>
                    </a:p>
                    <a:p>
                      <a:endParaRPr lang="en-US" dirty="0"/>
                    </a:p>
                  </a:txBody>
                  <a:tcPr/>
                </a:tc>
                <a:tc>
                  <a:txBody>
                    <a:bodyPr/>
                    <a:lstStyle/>
                    <a:p>
                      <a:pPr algn="ctr"/>
                      <a:r>
                        <a:rPr lang="en-US" dirty="0" smtClean="0"/>
                        <a:t>30</a:t>
                      </a:r>
                      <a:endParaRPr lang="en-US"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t>Los Angeles Abrasion Test</a:t>
            </a:r>
            <a:endParaRPr lang="en-US" sz="4000" u="sng" dirty="0"/>
          </a:p>
        </p:txBody>
      </p:sp>
      <p:sp>
        <p:nvSpPr>
          <p:cNvPr id="3" name="Content Placeholder 2"/>
          <p:cNvSpPr>
            <a:spLocks noGrp="1"/>
          </p:cNvSpPr>
          <p:nvPr>
            <p:ph idx="1"/>
          </p:nvPr>
        </p:nvSpPr>
        <p:spPr/>
        <p:txBody>
          <a:bodyPr>
            <a:normAutofit/>
          </a:bodyPr>
          <a:lstStyle/>
          <a:p>
            <a:pPr>
              <a:buNone/>
            </a:pPr>
            <a:r>
              <a:rPr lang="en-US" sz="2800" b="1" u="sng" dirty="0" smtClean="0"/>
              <a:t>Significance</a:t>
            </a:r>
          </a:p>
          <a:p>
            <a:pPr>
              <a:buNone/>
            </a:pPr>
            <a:r>
              <a:rPr lang="en-US" sz="2800" dirty="0" smtClean="0"/>
              <a:t>It is resistance to wear or hardness of aggregates</a:t>
            </a:r>
          </a:p>
          <a:p>
            <a:pPr>
              <a:buNone/>
            </a:pPr>
            <a:r>
              <a:rPr lang="en-US" sz="2800" dirty="0" smtClean="0"/>
              <a:t>Road aggregates at the top subjected to wearing action</a:t>
            </a:r>
          </a:p>
          <a:p>
            <a:pPr>
              <a:buNone/>
            </a:pPr>
            <a:r>
              <a:rPr lang="en-US" sz="2800" dirty="0" smtClean="0"/>
              <a:t>Under traffic loads abrasion/attrition action within the layers as well</a:t>
            </a:r>
          </a:p>
          <a:p>
            <a:pPr>
              <a:buNone/>
            </a:pPr>
            <a:r>
              <a:rPr lang="en-US" sz="2800" dirty="0" smtClean="0"/>
              <a:t>To determine suitability, tests have to be carried out</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b="1" u="sng" dirty="0" smtClean="0"/>
              <a:t>Procedure</a:t>
            </a:r>
            <a:endParaRPr lang="en-US" sz="4000" u="sng" dirty="0"/>
          </a:p>
        </p:txBody>
      </p:sp>
      <p:sp>
        <p:nvSpPr>
          <p:cNvPr id="3" name="Content Placeholder 2"/>
          <p:cNvSpPr>
            <a:spLocks noGrp="1"/>
          </p:cNvSpPr>
          <p:nvPr>
            <p:ph idx="1"/>
          </p:nvPr>
        </p:nvSpPr>
        <p:spPr>
          <a:xfrm>
            <a:off x="457200" y="990600"/>
            <a:ext cx="8382000" cy="5334000"/>
          </a:xfrm>
          <a:solidFill>
            <a:schemeClr val="accent6">
              <a:lumMod val="60000"/>
              <a:lumOff val="40000"/>
            </a:schemeClr>
          </a:solidFill>
          <a:ln>
            <a:solidFill>
              <a:schemeClr val="tx1"/>
            </a:solidFill>
          </a:ln>
        </p:spPr>
        <p:txBody>
          <a:bodyPr>
            <a:normAutofit/>
          </a:bodyPr>
          <a:lstStyle/>
          <a:p>
            <a:pPr>
              <a:buNone/>
            </a:pPr>
            <a:r>
              <a:rPr lang="en-US" sz="2000" dirty="0" smtClean="0"/>
              <a:t>Aggregates dried in oven at 105 -110 ° C. to constant Weight conforming to any one of the </a:t>
            </a:r>
            <a:r>
              <a:rPr lang="en-US" sz="2000" dirty="0" err="1" smtClean="0"/>
              <a:t>gradings</a:t>
            </a:r>
            <a:r>
              <a:rPr lang="en-US" sz="2000" dirty="0" smtClean="0"/>
              <a:t>.</a:t>
            </a:r>
          </a:p>
          <a:p>
            <a:pPr>
              <a:buNone/>
            </a:pPr>
            <a:r>
              <a:rPr lang="en-US" sz="2000" b="1" dirty="0" smtClean="0"/>
              <a:t>(E.g. 1250 gm of 40-25 mm, 1250 gm of 25-20 mm, 1250 gm of 20-12.5 mm, 1250 gm of 12.5-10 mm, with 12 steel balls)</a:t>
            </a:r>
          </a:p>
          <a:p>
            <a:pPr>
              <a:buNone/>
            </a:pPr>
            <a:endParaRPr lang="en-US" sz="2000" b="1" dirty="0" smtClean="0"/>
          </a:p>
          <a:p>
            <a:pPr>
              <a:buNone/>
            </a:pPr>
            <a:r>
              <a:rPr lang="en-US" sz="2000" dirty="0" smtClean="0"/>
              <a:t>Aggregate weighing 5 kg or 10 kg is placed in cylinder of the machine (W1 </a:t>
            </a:r>
            <a:r>
              <a:rPr lang="en-US" sz="2000" dirty="0" err="1" smtClean="0"/>
              <a:t>gms</a:t>
            </a:r>
            <a:r>
              <a:rPr lang="en-US" sz="2000" dirty="0" smtClean="0"/>
              <a:t>)</a:t>
            </a:r>
          </a:p>
          <a:p>
            <a:pPr>
              <a:buNone/>
            </a:pPr>
            <a:endParaRPr lang="en-US" sz="2000" dirty="0" smtClean="0"/>
          </a:p>
          <a:p>
            <a:pPr>
              <a:buNone/>
            </a:pPr>
            <a:r>
              <a:rPr lang="en-US" sz="2000" dirty="0" smtClean="0"/>
              <a:t>Machine is rotated at 30-33 rpm for 500 revolutions</a:t>
            </a:r>
          </a:p>
          <a:p>
            <a:pPr>
              <a:buNone/>
            </a:pPr>
            <a:endParaRPr lang="en-US" sz="2000" dirty="0" smtClean="0"/>
          </a:p>
          <a:p>
            <a:pPr>
              <a:buNone/>
            </a:pPr>
            <a:r>
              <a:rPr lang="en-US" sz="2000" dirty="0" smtClean="0"/>
              <a:t>Machine is stopped and complete material is taken out.</a:t>
            </a:r>
          </a:p>
          <a:p>
            <a:pPr>
              <a:buNone/>
            </a:pPr>
            <a:endParaRPr lang="en-US" sz="2000" dirty="0" smtClean="0"/>
          </a:p>
          <a:p>
            <a:pPr>
              <a:buNone/>
            </a:pPr>
            <a:r>
              <a:rPr lang="en-US" sz="2000" dirty="0" smtClean="0"/>
              <a:t>Sieved through 1.7 mm sieve. Weight passing is determined by washing the portion retained, oven drying and weighing (W2 </a:t>
            </a:r>
            <a:r>
              <a:rPr lang="en-US" sz="2000" dirty="0" err="1" smtClean="0"/>
              <a:t>gms</a:t>
            </a:r>
            <a:r>
              <a:rPr lang="en-US" sz="2000" dirty="0" smtClean="0"/>
              <a:t>).</a:t>
            </a:r>
            <a:endParaRPr lang="en-US" sz="2000" dirty="0"/>
          </a:p>
        </p:txBody>
      </p:sp>
      <p:sp>
        <p:nvSpPr>
          <p:cNvPr id="4" name="Down Arrow 3"/>
          <p:cNvSpPr/>
          <p:nvPr/>
        </p:nvSpPr>
        <p:spPr>
          <a:xfrm>
            <a:off x="4343400" y="2362200"/>
            <a:ext cx="152400" cy="3810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343400" y="3048000"/>
            <a:ext cx="152400" cy="3810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343400" y="3810000"/>
            <a:ext cx="152400" cy="3810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343400" y="4495800"/>
            <a:ext cx="152400" cy="3810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normAutofit/>
          </a:bodyPr>
          <a:lstStyle/>
          <a:p>
            <a:pPr algn="l"/>
            <a:r>
              <a:rPr lang="en-US" sz="4000" b="1" dirty="0" smtClean="0"/>
              <a:t>Continued…</a:t>
            </a:r>
            <a:endParaRPr lang="en-US" sz="4000" b="1" dirty="0"/>
          </a:p>
        </p:txBody>
      </p:sp>
      <p:sp>
        <p:nvSpPr>
          <p:cNvPr id="3" name="Content Placeholder 2"/>
          <p:cNvSpPr>
            <a:spLocks noGrp="1"/>
          </p:cNvSpPr>
          <p:nvPr>
            <p:ph idx="1"/>
          </p:nvPr>
        </p:nvSpPr>
        <p:spPr>
          <a:xfrm>
            <a:off x="457200" y="838200"/>
            <a:ext cx="8229600" cy="5287963"/>
          </a:xfrm>
        </p:spPr>
        <p:txBody>
          <a:bodyPr>
            <a:normAutofit/>
          </a:bodyPr>
          <a:lstStyle/>
          <a:p>
            <a:pPr>
              <a:buNone/>
            </a:pPr>
            <a:r>
              <a:rPr lang="en-US" sz="2800" b="1" dirty="0" smtClean="0"/>
              <a:t>Aggregate abrasion value is determined as:</a:t>
            </a:r>
          </a:p>
          <a:p>
            <a:pPr algn="ctr">
              <a:buNone/>
            </a:pPr>
            <a:r>
              <a:rPr lang="en-US" sz="2800" b="1" dirty="0" smtClean="0"/>
              <a:t>LAAV = W2 / W1 x100</a:t>
            </a:r>
          </a:p>
          <a:p>
            <a:pPr algn="ctr">
              <a:buNone/>
            </a:pPr>
            <a:r>
              <a:rPr lang="en-US" sz="2800" dirty="0" smtClean="0"/>
              <a:t>(W2 = Weight of fines passing 1.7 mm</a:t>
            </a:r>
          </a:p>
          <a:p>
            <a:pPr algn="ctr">
              <a:buNone/>
            </a:pPr>
            <a:r>
              <a:rPr lang="en-US" sz="2800" dirty="0" smtClean="0"/>
              <a:t>W1 = Weight of the sample)</a:t>
            </a:r>
          </a:p>
          <a:p>
            <a:pPr>
              <a:buNone/>
            </a:pPr>
            <a:r>
              <a:rPr lang="en-US" sz="2400" b="1" u="sng" dirty="0" smtClean="0"/>
              <a:t>Specifications</a:t>
            </a:r>
          </a:p>
          <a:p>
            <a:pPr>
              <a:buNone/>
            </a:pPr>
            <a:endParaRPr lang="en-US" sz="2800" dirty="0"/>
          </a:p>
        </p:txBody>
      </p:sp>
      <p:graphicFrame>
        <p:nvGraphicFramePr>
          <p:cNvPr id="4" name="Table 3"/>
          <p:cNvGraphicFramePr>
            <a:graphicFrameLocks noGrp="1"/>
          </p:cNvGraphicFramePr>
          <p:nvPr/>
        </p:nvGraphicFramePr>
        <p:xfrm>
          <a:off x="457200" y="3444240"/>
          <a:ext cx="8305800" cy="2904943"/>
        </p:xfrm>
        <a:graphic>
          <a:graphicData uri="http://schemas.openxmlformats.org/drawingml/2006/table">
            <a:tbl>
              <a:tblPr firstRow="1" bandRow="1">
                <a:tableStyleId>{93296810-A885-4BE3-A3E7-6D5BEEA58F35}</a:tableStyleId>
              </a:tblPr>
              <a:tblGrid>
                <a:gridCol w="5257800"/>
                <a:gridCol w="3048000"/>
              </a:tblGrid>
              <a:tr h="305617">
                <a:tc>
                  <a:txBody>
                    <a:bodyPr/>
                    <a:lstStyle/>
                    <a:p>
                      <a:r>
                        <a:rPr lang="en-US" sz="1800" kern="1200" baseline="0" dirty="0" smtClean="0"/>
                        <a:t>Type of Pavement Layer</a:t>
                      </a:r>
                      <a:endParaRPr lang="en-US" dirty="0"/>
                    </a:p>
                  </a:txBody>
                  <a:tcPr/>
                </a:tc>
                <a:tc>
                  <a:txBody>
                    <a:bodyPr/>
                    <a:lstStyle/>
                    <a:p>
                      <a:r>
                        <a:rPr lang="en-US" sz="1800" kern="1200" baseline="0" dirty="0" smtClean="0"/>
                        <a:t>L. A abrasion value, max, %</a:t>
                      </a:r>
                      <a:endParaRPr lang="en-US" dirty="0"/>
                    </a:p>
                  </a:txBody>
                  <a:tcPr/>
                </a:tc>
              </a:tr>
              <a:tr h="305617">
                <a:tc>
                  <a:txBody>
                    <a:bodyPr/>
                    <a:lstStyle/>
                    <a:p>
                      <a:r>
                        <a:rPr lang="en-US" sz="1800" kern="1200" baseline="0" dirty="0" smtClean="0"/>
                        <a:t>WBM Sub-base course</a:t>
                      </a:r>
                      <a:endParaRPr lang="en-US" dirty="0"/>
                    </a:p>
                  </a:txBody>
                  <a:tcPr/>
                </a:tc>
                <a:tc>
                  <a:txBody>
                    <a:bodyPr/>
                    <a:lstStyle/>
                    <a:p>
                      <a:pPr algn="ctr"/>
                      <a:r>
                        <a:rPr lang="en-US" dirty="0" smtClean="0"/>
                        <a:t>60</a:t>
                      </a:r>
                      <a:endParaRPr lang="en-US" dirty="0"/>
                    </a:p>
                  </a:txBody>
                  <a:tcPr/>
                </a:tc>
              </a:tr>
              <a:tr h="527503">
                <a:tc>
                  <a:txBody>
                    <a:bodyPr/>
                    <a:lstStyle/>
                    <a:p>
                      <a:r>
                        <a:rPr lang="en-US" sz="1800" kern="1200" baseline="0" dirty="0" smtClean="0"/>
                        <a:t>WBM Base course with bit. 50 Surfacing, BM Base course</a:t>
                      </a:r>
                      <a:endParaRPr lang="en-US" dirty="0"/>
                    </a:p>
                  </a:txBody>
                  <a:tcPr/>
                </a:tc>
                <a:tc>
                  <a:txBody>
                    <a:bodyPr/>
                    <a:lstStyle/>
                    <a:p>
                      <a:pPr algn="ctr"/>
                      <a:r>
                        <a:rPr lang="en-US" dirty="0" smtClean="0"/>
                        <a:t>50</a:t>
                      </a:r>
                      <a:endParaRPr lang="en-US" dirty="0"/>
                    </a:p>
                  </a:txBody>
                  <a:tcPr/>
                </a:tc>
              </a:tr>
              <a:tr h="305617">
                <a:tc>
                  <a:txBody>
                    <a:bodyPr/>
                    <a:lstStyle/>
                    <a:p>
                      <a:r>
                        <a:rPr lang="en-US" sz="1800" kern="1200" baseline="0" dirty="0" smtClean="0"/>
                        <a:t>WBM Surface course, BM binder Course</a:t>
                      </a:r>
                      <a:endParaRPr lang="en-US" dirty="0"/>
                    </a:p>
                  </a:txBody>
                  <a:tcPr/>
                </a:tc>
                <a:tc>
                  <a:txBody>
                    <a:bodyPr/>
                    <a:lstStyle/>
                    <a:p>
                      <a:pPr algn="ctr"/>
                      <a:r>
                        <a:rPr lang="en-US" dirty="0" smtClean="0"/>
                        <a:t>40</a:t>
                      </a:r>
                      <a:endParaRPr lang="en-US" dirty="0"/>
                    </a:p>
                  </a:txBody>
                  <a:tcPr/>
                </a:tc>
              </a:tr>
              <a:tr h="527503">
                <a:tc>
                  <a:txBody>
                    <a:bodyPr/>
                    <a:lstStyle/>
                    <a:p>
                      <a:r>
                        <a:rPr lang="en-US" sz="1800" kern="1200" baseline="0" dirty="0" smtClean="0"/>
                        <a:t>Bituminous Carpet, SD, Cement Concrete surface course</a:t>
                      </a:r>
                      <a:endParaRPr lang="en-US" dirty="0"/>
                    </a:p>
                  </a:txBody>
                  <a:tcPr/>
                </a:tc>
                <a:tc>
                  <a:txBody>
                    <a:bodyPr/>
                    <a:lstStyle/>
                    <a:p>
                      <a:pPr algn="ctr"/>
                      <a:r>
                        <a:rPr lang="en-US" dirty="0" smtClean="0"/>
                        <a:t>35</a:t>
                      </a:r>
                      <a:endParaRPr lang="en-US" dirty="0"/>
                    </a:p>
                  </a:txBody>
                  <a:tcPr/>
                </a:tc>
              </a:tr>
              <a:tr h="527503">
                <a:tc>
                  <a:txBody>
                    <a:bodyPr/>
                    <a:lstStyle/>
                    <a:p>
                      <a:r>
                        <a:rPr lang="en-US" sz="1800" kern="1200" baseline="0" dirty="0" smtClean="0"/>
                        <a:t>Bituminous/Cement concrete Wearing Course</a:t>
                      </a:r>
                      <a:endParaRPr lang="en-US" dirty="0"/>
                    </a:p>
                  </a:txBody>
                  <a:tcPr/>
                </a:tc>
                <a:tc>
                  <a:txBody>
                    <a:bodyPr/>
                    <a:lstStyle/>
                    <a:p>
                      <a:pPr algn="ctr"/>
                      <a:r>
                        <a:rPr lang="en-US" dirty="0" smtClean="0"/>
                        <a:t>30</a:t>
                      </a:r>
                      <a:endParaRPr lang="en-US"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4000" b="1" u="sng" dirty="0" smtClean="0"/>
              <a:t>SLUMP TEST</a:t>
            </a:r>
            <a:endParaRPr lang="en-US" sz="4000" u="sng" dirty="0"/>
          </a:p>
        </p:txBody>
      </p:sp>
      <p:sp>
        <p:nvSpPr>
          <p:cNvPr id="3" name="Content Placeholder 2"/>
          <p:cNvSpPr>
            <a:spLocks noGrp="1"/>
          </p:cNvSpPr>
          <p:nvPr>
            <p:ph idx="1"/>
          </p:nvPr>
        </p:nvSpPr>
        <p:spPr>
          <a:xfrm>
            <a:off x="457200" y="990600"/>
            <a:ext cx="8229600" cy="5135563"/>
          </a:xfrm>
        </p:spPr>
        <p:txBody>
          <a:bodyPr>
            <a:normAutofit/>
          </a:bodyPr>
          <a:lstStyle/>
          <a:p>
            <a:pPr>
              <a:buNone/>
            </a:pPr>
            <a:r>
              <a:rPr lang="en-US" sz="2800" dirty="0" smtClean="0"/>
              <a:t>It is used for measuring the workability of fresh concrete and to check the uniformity of concrete from batch to batch.</a:t>
            </a:r>
          </a:p>
          <a:p>
            <a:pPr>
              <a:buNone/>
            </a:pPr>
            <a:r>
              <a:rPr lang="en-US" sz="2800" b="1" u="sng" dirty="0" smtClean="0"/>
              <a:t>On site slump test</a:t>
            </a:r>
            <a:endParaRPr lang="en-US" sz="2800" b="1" u="sng" dirty="0"/>
          </a:p>
        </p:txBody>
      </p:sp>
      <p:pic>
        <p:nvPicPr>
          <p:cNvPr id="4" name="Picture 3"/>
          <p:cNvPicPr/>
          <p:nvPr/>
        </p:nvPicPr>
        <p:blipFill>
          <a:blip r:embed="rId2"/>
          <a:srcRect/>
          <a:stretch>
            <a:fillRect/>
          </a:stretch>
        </p:blipFill>
        <p:spPr bwMode="auto">
          <a:xfrm>
            <a:off x="2743200" y="3124200"/>
            <a:ext cx="3747248" cy="2742019"/>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t>Continued…</a:t>
            </a:r>
            <a:endParaRPr lang="en-US" sz="4000" b="1" dirty="0"/>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pPr>
              <a:buNone/>
            </a:pPr>
            <a:r>
              <a:rPr lang="en-US" dirty="0" smtClean="0"/>
              <a:t>Concrete is drawn in the slump cone in 3 layers and each layer is tamped for 25 times. Then the slump cone is removed and the height of concrete is measured in mm. Slump height comes out different as the </a:t>
            </a:r>
            <a:r>
              <a:rPr lang="en-US" b="1" dirty="0" smtClean="0"/>
              <a:t>w/c ratio </a:t>
            </a:r>
            <a:r>
              <a:rPr lang="en-US" dirty="0" smtClean="0"/>
              <a:t>varies in the concrete. </a:t>
            </a:r>
          </a:p>
          <a:p>
            <a:pPr>
              <a:buNone/>
            </a:pPr>
            <a:r>
              <a:rPr lang="en-US" dirty="0" smtClean="0"/>
              <a:t>Thus slump test is a </a:t>
            </a:r>
            <a:r>
              <a:rPr lang="en-US" b="1" dirty="0" smtClean="0"/>
              <a:t>measure of consistency of wetness</a:t>
            </a:r>
            <a:r>
              <a:rPr lang="en-US" dirty="0" smtClean="0"/>
              <a:t> of the concrete mix.</a:t>
            </a:r>
          </a:p>
          <a:p>
            <a:pPr>
              <a:buNone/>
            </a:pPr>
            <a:r>
              <a:rPr lang="en-US" dirty="0" smtClean="0"/>
              <a:t>The vertical mould by which the concrete of the mould subsides is called slump. The </a:t>
            </a:r>
            <a:r>
              <a:rPr lang="en-US" dirty="0" err="1" smtClean="0"/>
              <a:t>distacnce</a:t>
            </a:r>
            <a:r>
              <a:rPr lang="en-US" dirty="0" smtClean="0"/>
              <a:t> should be measured immediately after removing the mould and recorded. </a:t>
            </a:r>
          </a:p>
          <a:p>
            <a:pPr>
              <a:buNone/>
            </a:pPr>
            <a:r>
              <a:rPr lang="en-US" dirty="0" smtClean="0"/>
              <a:t>The values, thus determined should be within the prescribed limits for different concrete works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Autofit/>
          </a:bodyPr>
          <a:lstStyle/>
          <a:p>
            <a:r>
              <a:rPr lang="en-US" sz="2800" b="1" u="sng" dirty="0" smtClean="0"/>
              <a:t>Prescribed limits for different concrete works</a:t>
            </a:r>
            <a:endParaRPr lang="en-US" sz="2800" b="1" u="sng" dirty="0"/>
          </a:p>
        </p:txBody>
      </p:sp>
      <p:graphicFrame>
        <p:nvGraphicFramePr>
          <p:cNvPr id="4" name="Content Placeholder 3"/>
          <p:cNvGraphicFramePr>
            <a:graphicFrameLocks noGrp="1"/>
          </p:cNvGraphicFramePr>
          <p:nvPr>
            <p:ph idx="1"/>
          </p:nvPr>
        </p:nvGraphicFramePr>
        <p:xfrm>
          <a:off x="457200" y="685800"/>
          <a:ext cx="8229600" cy="5943600"/>
        </p:xfrm>
        <a:graphic>
          <a:graphicData uri="http://schemas.openxmlformats.org/drawingml/2006/table">
            <a:tbl>
              <a:tblPr firstRow="1" bandRow="1">
                <a:tableStyleId>{93296810-A885-4BE3-A3E7-6D5BEEA58F35}</a:tableStyleId>
              </a:tblPr>
              <a:tblGrid>
                <a:gridCol w="2057400"/>
                <a:gridCol w="2057400"/>
                <a:gridCol w="2057400"/>
                <a:gridCol w="2057400"/>
              </a:tblGrid>
              <a:tr h="890954">
                <a:tc>
                  <a:txBody>
                    <a:bodyPr/>
                    <a:lstStyle/>
                    <a:p>
                      <a:r>
                        <a:rPr lang="en-US" sz="1800" kern="1200" baseline="0" dirty="0" smtClean="0"/>
                        <a:t>Types of work</a:t>
                      </a:r>
                      <a:endParaRPr lang="en-US" dirty="0"/>
                    </a:p>
                  </a:txBody>
                  <a:tcPr/>
                </a:tc>
                <a:tc>
                  <a:txBody>
                    <a:bodyPr/>
                    <a:lstStyle/>
                    <a:p>
                      <a:r>
                        <a:rPr lang="en-US" sz="1800" kern="1200" baseline="0" dirty="0" smtClean="0"/>
                        <a:t>Consistency</a:t>
                      </a:r>
                    </a:p>
                    <a:p>
                      <a:r>
                        <a:rPr lang="en-US" sz="1800" kern="1200" baseline="0" dirty="0" smtClean="0"/>
                        <a:t>Required</a:t>
                      </a:r>
                      <a:endParaRPr lang="en-US" dirty="0"/>
                    </a:p>
                  </a:txBody>
                  <a:tcPr/>
                </a:tc>
                <a:tc>
                  <a:txBody>
                    <a:bodyPr/>
                    <a:lstStyle/>
                    <a:p>
                      <a:r>
                        <a:rPr lang="en-US" sz="1800" kern="1200" baseline="0" dirty="0" smtClean="0"/>
                        <a:t>Quantity of water</a:t>
                      </a:r>
                    </a:p>
                    <a:p>
                      <a:r>
                        <a:rPr lang="en-US" sz="1800" kern="1200" baseline="0" dirty="0" smtClean="0"/>
                        <a:t>per bag of cement</a:t>
                      </a:r>
                    </a:p>
                    <a:p>
                      <a:r>
                        <a:rPr lang="en-US" sz="1800" kern="1200" baseline="0" dirty="0" smtClean="0"/>
                        <a:t>in </a:t>
                      </a:r>
                      <a:r>
                        <a:rPr lang="en-US" sz="1800" kern="1200" baseline="0" dirty="0" err="1" smtClean="0"/>
                        <a:t>ltrs</a:t>
                      </a:r>
                      <a:r>
                        <a:rPr lang="en-US" sz="1800" kern="1200" baseline="0" dirty="0" smtClean="0"/>
                        <a:t>.</a:t>
                      </a:r>
                      <a:endParaRPr lang="en-US" dirty="0"/>
                    </a:p>
                  </a:txBody>
                  <a:tcPr/>
                </a:tc>
                <a:tc>
                  <a:txBody>
                    <a:bodyPr/>
                    <a:lstStyle/>
                    <a:p>
                      <a:r>
                        <a:rPr lang="en-US" sz="1800" kern="1200" baseline="0" dirty="0" smtClean="0"/>
                        <a:t>Permissible</a:t>
                      </a:r>
                    </a:p>
                    <a:p>
                      <a:r>
                        <a:rPr lang="en-US" sz="1800" kern="1200" baseline="0" dirty="0" smtClean="0"/>
                        <a:t>slump value in</a:t>
                      </a:r>
                    </a:p>
                    <a:p>
                      <a:r>
                        <a:rPr lang="en-US" sz="1800" kern="1200" baseline="0" dirty="0" smtClean="0"/>
                        <a:t>mm.</a:t>
                      </a:r>
                      <a:endParaRPr lang="en-US" dirty="0"/>
                    </a:p>
                  </a:txBody>
                  <a:tcPr/>
                </a:tc>
              </a:tr>
              <a:tr h="1158240">
                <a:tc>
                  <a:txBody>
                    <a:bodyPr/>
                    <a:lstStyle/>
                    <a:p>
                      <a:r>
                        <a:rPr lang="en-US" sz="1800" kern="1200" baseline="0" dirty="0" smtClean="0"/>
                        <a:t>Vibrated concrete work for piles, precast and </a:t>
                      </a:r>
                      <a:r>
                        <a:rPr lang="en-US" sz="1800" kern="1200" baseline="0" dirty="0" err="1" smtClean="0"/>
                        <a:t>moulded</a:t>
                      </a:r>
                      <a:r>
                        <a:rPr lang="en-US" sz="1800" kern="1200" baseline="0" dirty="0" smtClean="0"/>
                        <a:t> works</a:t>
                      </a:r>
                      <a:endParaRPr lang="en-US" dirty="0"/>
                    </a:p>
                  </a:txBody>
                  <a:tcPr/>
                </a:tc>
                <a:tc>
                  <a:txBody>
                    <a:bodyPr/>
                    <a:lstStyle/>
                    <a:p>
                      <a:r>
                        <a:rPr lang="en-US" sz="1800" kern="1200" baseline="0" dirty="0" smtClean="0"/>
                        <a:t>soft</a:t>
                      </a:r>
                      <a:endParaRPr lang="en-US" dirty="0"/>
                    </a:p>
                  </a:txBody>
                  <a:tcPr/>
                </a:tc>
                <a:tc>
                  <a:txBody>
                    <a:bodyPr/>
                    <a:lstStyle/>
                    <a:p>
                      <a:r>
                        <a:rPr lang="en-US" sz="1800" kern="1200" baseline="0" dirty="0" smtClean="0"/>
                        <a:t>22.5</a:t>
                      </a:r>
                      <a:endParaRPr lang="en-US" dirty="0"/>
                    </a:p>
                  </a:txBody>
                  <a:tcPr/>
                </a:tc>
                <a:tc>
                  <a:txBody>
                    <a:bodyPr/>
                    <a:lstStyle/>
                    <a:p>
                      <a:r>
                        <a:rPr lang="en-US" sz="1800" kern="1200" baseline="0" dirty="0" smtClean="0"/>
                        <a:t>10 to 25</a:t>
                      </a:r>
                      <a:endParaRPr lang="en-US" dirty="0"/>
                    </a:p>
                  </a:txBody>
                  <a:tcPr/>
                </a:tc>
              </a:tr>
              <a:tr h="890954">
                <a:tc>
                  <a:txBody>
                    <a:bodyPr/>
                    <a:lstStyle/>
                    <a:p>
                      <a:r>
                        <a:rPr lang="en-US" sz="1800" kern="1200" baseline="0" dirty="0" smtClean="0"/>
                        <a:t>Mass concrete work in foundations, road pavement etc.</a:t>
                      </a:r>
                      <a:endParaRPr lang="en-US" dirty="0"/>
                    </a:p>
                  </a:txBody>
                  <a:tcPr/>
                </a:tc>
                <a:tc>
                  <a:txBody>
                    <a:bodyPr/>
                    <a:lstStyle/>
                    <a:p>
                      <a:r>
                        <a:rPr lang="en-US" sz="1800" kern="1200" baseline="0" dirty="0" smtClean="0"/>
                        <a:t>Medium of</a:t>
                      </a:r>
                    </a:p>
                    <a:p>
                      <a:r>
                        <a:rPr lang="en-US" sz="1800" kern="1200" baseline="0" dirty="0" smtClean="0"/>
                        <a:t>slightly stiff</a:t>
                      </a:r>
                      <a:endParaRPr lang="en-US" dirty="0"/>
                    </a:p>
                  </a:txBody>
                  <a:tcPr/>
                </a:tc>
                <a:tc>
                  <a:txBody>
                    <a:bodyPr/>
                    <a:lstStyle/>
                    <a:p>
                      <a:r>
                        <a:rPr lang="en-US" sz="1800" kern="1200" baseline="0" dirty="0" smtClean="0"/>
                        <a:t>29.25</a:t>
                      </a:r>
                      <a:endParaRPr lang="en-US" dirty="0"/>
                    </a:p>
                  </a:txBody>
                  <a:tcPr/>
                </a:tc>
                <a:tc>
                  <a:txBody>
                    <a:bodyPr/>
                    <a:lstStyle/>
                    <a:p>
                      <a:r>
                        <a:rPr lang="en-US" sz="1800" kern="1200" baseline="0" dirty="0" smtClean="0"/>
                        <a:t>25 to 50</a:t>
                      </a:r>
                      <a:endParaRPr lang="en-US" dirty="0"/>
                    </a:p>
                  </a:txBody>
                  <a:tcPr/>
                </a:tc>
              </a:tr>
              <a:tr h="356382">
                <a:tc>
                  <a:txBody>
                    <a:bodyPr/>
                    <a:lstStyle/>
                    <a:p>
                      <a:r>
                        <a:rPr lang="en-US" sz="1800" kern="1200" baseline="0" dirty="0" smtClean="0"/>
                        <a:t>Bridge deck</a:t>
                      </a:r>
                      <a:endParaRPr lang="en-US" dirty="0"/>
                    </a:p>
                  </a:txBody>
                  <a:tcPr/>
                </a:tc>
                <a:tc>
                  <a:txBody>
                    <a:bodyPr/>
                    <a:lstStyle/>
                    <a:p>
                      <a:r>
                        <a:rPr lang="en-US" sz="1800" kern="1200" baseline="0" dirty="0" smtClean="0"/>
                        <a:t>Medium</a:t>
                      </a:r>
                      <a:endParaRPr lang="en-US" dirty="0"/>
                    </a:p>
                  </a:txBody>
                  <a:tcPr/>
                </a:tc>
                <a:tc>
                  <a:txBody>
                    <a:bodyPr/>
                    <a:lstStyle/>
                    <a:p>
                      <a:r>
                        <a:rPr lang="en-US" sz="1800" kern="1200" baseline="0" dirty="0" smtClean="0"/>
                        <a:t>24.75</a:t>
                      </a:r>
                      <a:endParaRPr lang="en-US" dirty="0"/>
                    </a:p>
                  </a:txBody>
                  <a:tcPr/>
                </a:tc>
                <a:tc>
                  <a:txBody>
                    <a:bodyPr/>
                    <a:lstStyle/>
                    <a:p>
                      <a:r>
                        <a:rPr lang="en-US" sz="1800" kern="1200" baseline="0" dirty="0" smtClean="0"/>
                        <a:t>25 to 75</a:t>
                      </a:r>
                      <a:endParaRPr lang="en-US" dirty="0"/>
                    </a:p>
                  </a:txBody>
                  <a:tcPr/>
                </a:tc>
              </a:tr>
              <a:tr h="890954">
                <a:tc>
                  <a:txBody>
                    <a:bodyPr/>
                    <a:lstStyle/>
                    <a:p>
                      <a:r>
                        <a:rPr lang="en-US" sz="1800" kern="1200" baseline="0" dirty="0" smtClean="0"/>
                        <a:t>Ordinary reinforced concrete for beams and slabs etc.</a:t>
                      </a:r>
                      <a:endParaRPr lang="en-US" dirty="0"/>
                    </a:p>
                  </a:txBody>
                  <a:tcPr/>
                </a:tc>
                <a:tc>
                  <a:txBody>
                    <a:bodyPr/>
                    <a:lstStyle/>
                    <a:p>
                      <a:r>
                        <a:rPr lang="en-US" sz="1800" kern="1200" baseline="0" dirty="0" smtClean="0"/>
                        <a:t>Medium</a:t>
                      </a:r>
                      <a:endParaRPr lang="en-US" dirty="0"/>
                    </a:p>
                  </a:txBody>
                  <a:tcPr/>
                </a:tc>
                <a:tc>
                  <a:txBody>
                    <a:bodyPr/>
                    <a:lstStyle/>
                    <a:p>
                      <a:r>
                        <a:rPr lang="en-US" sz="1800" kern="1200" baseline="0" dirty="0" smtClean="0"/>
                        <a:t>24.75</a:t>
                      </a:r>
                      <a:endParaRPr lang="en-US" dirty="0"/>
                    </a:p>
                  </a:txBody>
                  <a:tcPr/>
                </a:tc>
                <a:tc>
                  <a:txBody>
                    <a:bodyPr/>
                    <a:lstStyle/>
                    <a:p>
                      <a:r>
                        <a:rPr lang="en-US" sz="1800" kern="1200" baseline="0" dirty="0" smtClean="0"/>
                        <a:t>30 to 125</a:t>
                      </a:r>
                      <a:endParaRPr lang="en-US" dirty="0"/>
                    </a:p>
                  </a:txBody>
                  <a:tcPr/>
                </a:tc>
              </a:tr>
              <a:tr h="356382">
                <a:tc>
                  <a:txBody>
                    <a:bodyPr/>
                    <a:lstStyle/>
                    <a:p>
                      <a:r>
                        <a:rPr lang="en-US" sz="1800" kern="1200" baseline="0" dirty="0" smtClean="0"/>
                        <a:t>R.C.C footings walls</a:t>
                      </a:r>
                      <a:endParaRPr lang="en-US" dirty="0"/>
                    </a:p>
                  </a:txBody>
                  <a:tcPr/>
                </a:tc>
                <a:tc>
                  <a:txBody>
                    <a:bodyPr/>
                    <a:lstStyle/>
                    <a:p>
                      <a:r>
                        <a:rPr lang="en-US" dirty="0" smtClean="0"/>
                        <a:t>Soft</a:t>
                      </a:r>
                      <a:endParaRPr lang="en-US" dirty="0"/>
                    </a:p>
                  </a:txBody>
                  <a:tcPr/>
                </a:tc>
                <a:tc>
                  <a:txBody>
                    <a:bodyPr/>
                    <a:lstStyle/>
                    <a:p>
                      <a:r>
                        <a:rPr lang="en-US" dirty="0" smtClean="0"/>
                        <a:t>22.5</a:t>
                      </a:r>
                      <a:endParaRPr lang="en-US" dirty="0"/>
                    </a:p>
                  </a:txBody>
                  <a:tcPr/>
                </a:tc>
                <a:tc>
                  <a:txBody>
                    <a:bodyPr/>
                    <a:lstStyle/>
                    <a:p>
                      <a:r>
                        <a:rPr lang="en-US" sz="1800" kern="1200" baseline="0" dirty="0" smtClean="0"/>
                        <a:t>50 to 100</a:t>
                      </a:r>
                      <a:endParaRPr lang="en-US" dirty="0"/>
                    </a:p>
                  </a:txBody>
                  <a:tcPr/>
                </a:tc>
              </a:tr>
              <a:tr h="356382">
                <a:tc>
                  <a:txBody>
                    <a:bodyPr/>
                    <a:lstStyle/>
                    <a:p>
                      <a:r>
                        <a:rPr lang="en-US" sz="1800" kern="1200" baseline="0" dirty="0" smtClean="0"/>
                        <a:t>Columns</a:t>
                      </a:r>
                      <a:endParaRPr lang="en-US" sz="1800" kern="1200" baseline="0" dirty="0" smtClean="0">
                        <a:solidFill>
                          <a:schemeClr val="dk1"/>
                        </a:solidFill>
                        <a:latin typeface="+mn-lt"/>
                        <a:ea typeface="+mn-ea"/>
                        <a:cs typeface="+mn-cs"/>
                      </a:endParaRPr>
                    </a:p>
                  </a:txBody>
                  <a:tcPr/>
                </a:tc>
                <a:tc>
                  <a:txBody>
                    <a:bodyPr/>
                    <a:lstStyle/>
                    <a:p>
                      <a:r>
                        <a:rPr lang="en-US" sz="1800" kern="1200" baseline="0" dirty="0" smtClean="0"/>
                        <a:t>Medium</a:t>
                      </a:r>
                      <a:endParaRPr lang="en-US" dirty="0"/>
                    </a:p>
                  </a:txBody>
                  <a:tcPr/>
                </a:tc>
                <a:tc>
                  <a:txBody>
                    <a:bodyPr/>
                    <a:lstStyle/>
                    <a:p>
                      <a:r>
                        <a:rPr lang="en-US" sz="1800" kern="1200" baseline="0" dirty="0" smtClean="0"/>
                        <a:t>24.75</a:t>
                      </a:r>
                      <a:endParaRPr lang="en-US" dirty="0"/>
                    </a:p>
                  </a:txBody>
                  <a:tcPr/>
                </a:tc>
                <a:tc>
                  <a:txBody>
                    <a:bodyPr/>
                    <a:lstStyle/>
                    <a:p>
                      <a:r>
                        <a:rPr lang="en-US" sz="1800" kern="1200" baseline="0" dirty="0" smtClean="0"/>
                        <a:t>75 to 125</a:t>
                      </a:r>
                      <a:endParaRPr lang="en-US" dirty="0"/>
                    </a:p>
                  </a:txBody>
                  <a:tcPr/>
                </a:tc>
              </a:tr>
              <a:tr h="8909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t>Concrete work under water</a:t>
                      </a:r>
                      <a:endParaRPr lang="en-US" dirty="0" smtClean="0"/>
                    </a:p>
                    <a:p>
                      <a:endParaRPr lang="en-US" dirty="0"/>
                    </a:p>
                  </a:txBody>
                  <a:tcPr/>
                </a:tc>
                <a:tc>
                  <a:txBody>
                    <a:bodyPr/>
                    <a:lstStyle/>
                    <a:p>
                      <a:r>
                        <a:rPr lang="en-US" sz="1800" kern="1200" baseline="0" dirty="0" smtClean="0"/>
                        <a:t>Medium or</a:t>
                      </a:r>
                    </a:p>
                    <a:p>
                      <a:r>
                        <a:rPr lang="en-US" sz="1800" kern="1200" baseline="0" dirty="0" smtClean="0"/>
                        <a:t>slightly stiff</a:t>
                      </a:r>
                      <a:endParaRPr lang="en-US" dirty="0"/>
                    </a:p>
                  </a:txBody>
                  <a:tcPr/>
                </a:tc>
                <a:tc>
                  <a:txBody>
                    <a:bodyPr/>
                    <a:lstStyle/>
                    <a:p>
                      <a:r>
                        <a:rPr lang="en-US" sz="1800" kern="1200" baseline="0" dirty="0" smtClean="0"/>
                        <a:t>29.25</a:t>
                      </a:r>
                      <a:endParaRPr lang="en-US" dirty="0"/>
                    </a:p>
                  </a:txBody>
                  <a:tcPr/>
                </a:tc>
                <a:tc>
                  <a:txBody>
                    <a:bodyPr/>
                    <a:lstStyle/>
                    <a:p>
                      <a:r>
                        <a:rPr lang="en-US" sz="1800" kern="1200" baseline="0" dirty="0" smtClean="0"/>
                        <a:t>about 230</a:t>
                      </a:r>
                      <a:endParaRPr lang="en-US"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t>Sieve Analysis</a:t>
            </a:r>
            <a:endParaRPr lang="en-US" sz="4000" u="sng" dirty="0"/>
          </a:p>
        </p:txBody>
      </p:sp>
      <p:sp>
        <p:nvSpPr>
          <p:cNvPr id="3" name="Content Placeholder 2"/>
          <p:cNvSpPr>
            <a:spLocks noGrp="1"/>
          </p:cNvSpPr>
          <p:nvPr>
            <p:ph idx="1"/>
          </p:nvPr>
        </p:nvSpPr>
        <p:spPr>
          <a:xfrm>
            <a:off x="457200" y="1600200"/>
            <a:ext cx="8305800" cy="4525963"/>
          </a:xfrm>
        </p:spPr>
        <p:txBody>
          <a:bodyPr>
            <a:normAutofit/>
          </a:bodyPr>
          <a:lstStyle/>
          <a:p>
            <a:pPr>
              <a:buNone/>
            </a:pPr>
            <a:r>
              <a:rPr lang="en-US" sz="2800" b="1" dirty="0" smtClean="0"/>
              <a:t>Significance </a:t>
            </a:r>
            <a:r>
              <a:rPr lang="en-US" sz="2800" b="1" dirty="0"/>
              <a:t>of </a:t>
            </a:r>
            <a:r>
              <a:rPr lang="en-US" sz="2800" b="1" dirty="0" smtClean="0"/>
              <a:t>Test</a:t>
            </a:r>
          </a:p>
          <a:p>
            <a:pPr>
              <a:buFont typeface="Wingdings" pitchFamily="2" charset="2"/>
              <a:buChar char="ü"/>
            </a:pPr>
            <a:r>
              <a:rPr lang="en-US" sz="2800" dirty="0"/>
              <a:t>Each type of aggregate </a:t>
            </a:r>
            <a:r>
              <a:rPr lang="en-US" sz="2800" dirty="0" smtClean="0"/>
              <a:t>test requires </a:t>
            </a:r>
            <a:r>
              <a:rPr lang="en-US" sz="2800" dirty="0"/>
              <a:t>a </a:t>
            </a:r>
            <a:r>
              <a:rPr lang="en-US" sz="2800" dirty="0" smtClean="0"/>
              <a:t>specified aggregate size (E.g</a:t>
            </a:r>
            <a:r>
              <a:rPr lang="en-US" sz="2800" dirty="0"/>
              <a:t>. 10-12.5 mm for </a:t>
            </a:r>
            <a:r>
              <a:rPr lang="en-US" sz="2800" dirty="0" smtClean="0"/>
              <a:t>crushing test</a:t>
            </a:r>
            <a:r>
              <a:rPr lang="en-US" sz="2800" dirty="0"/>
              <a:t>)</a:t>
            </a:r>
          </a:p>
          <a:p>
            <a:pPr>
              <a:buFont typeface="Wingdings" pitchFamily="2" charset="2"/>
              <a:buChar char="ü"/>
            </a:pPr>
            <a:r>
              <a:rPr lang="en-US" sz="2800" dirty="0" smtClean="0"/>
              <a:t>Each </a:t>
            </a:r>
            <a:r>
              <a:rPr lang="en-US" sz="2800" dirty="0"/>
              <a:t>bituminous mix </a:t>
            </a:r>
            <a:r>
              <a:rPr lang="en-US" sz="2800" dirty="0" smtClean="0"/>
              <a:t>type has a recommended  aggregate gradation (% </a:t>
            </a:r>
            <a:r>
              <a:rPr lang="en-US" sz="2800" dirty="0"/>
              <a:t>passing 26.5 mm in </a:t>
            </a:r>
            <a:r>
              <a:rPr lang="en-US" sz="2800" dirty="0" smtClean="0"/>
              <a:t>55 90 for GSB1). So </a:t>
            </a:r>
            <a:r>
              <a:rPr lang="en-US" sz="2800" dirty="0"/>
              <a:t>aggregate is </a:t>
            </a:r>
            <a:r>
              <a:rPr lang="en-US" sz="2800" dirty="0" smtClean="0"/>
              <a:t>passed through </a:t>
            </a:r>
            <a:r>
              <a:rPr lang="en-US" sz="2800" dirty="0"/>
              <a:t>a set of sieves to </a:t>
            </a:r>
            <a:r>
              <a:rPr lang="en-US" sz="2800" dirty="0" smtClean="0"/>
              <a:t>get material </a:t>
            </a:r>
            <a:r>
              <a:rPr lang="en-US" sz="2800" dirty="0"/>
              <a:t>of various sizes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838200"/>
          </a:xfrm>
        </p:spPr>
        <p:txBody>
          <a:bodyPr>
            <a:normAutofit fontScale="90000"/>
          </a:bodyPr>
          <a:lstStyle/>
          <a:p>
            <a:r>
              <a:rPr lang="en-US" b="1" dirty="0" smtClean="0"/>
              <a:t/>
            </a:r>
            <a:br>
              <a:rPr lang="en-US" b="1" dirty="0" smtClean="0"/>
            </a:br>
            <a:r>
              <a:rPr lang="en-US" b="1" u="sng" dirty="0" smtClean="0"/>
              <a:t>Surveying</a:t>
            </a:r>
            <a:r>
              <a:rPr lang="en-US" dirty="0" smtClean="0"/>
              <a:t/>
            </a:r>
            <a:br>
              <a:rPr lang="en-US" dirty="0" smtClean="0"/>
            </a:br>
            <a:endParaRPr lang="en-US" dirty="0"/>
          </a:p>
        </p:txBody>
      </p:sp>
      <p:sp>
        <p:nvSpPr>
          <p:cNvPr id="3" name="Subtitle 2"/>
          <p:cNvSpPr>
            <a:spLocks noGrp="1"/>
          </p:cNvSpPr>
          <p:nvPr>
            <p:ph type="subTitle" idx="1"/>
          </p:nvPr>
        </p:nvSpPr>
        <p:spPr>
          <a:xfrm>
            <a:off x="609600" y="1371600"/>
            <a:ext cx="8077200" cy="2971800"/>
          </a:xfrm>
        </p:spPr>
        <p:txBody>
          <a:bodyPr>
            <a:normAutofit fontScale="92500" lnSpcReduction="10000"/>
          </a:bodyPr>
          <a:lstStyle/>
          <a:p>
            <a:pPr algn="l"/>
            <a:r>
              <a:rPr lang="en-US" sz="3000" dirty="0" smtClean="0">
                <a:solidFill>
                  <a:schemeClr val="tx1"/>
                </a:solidFill>
              </a:rPr>
              <a:t>For the detailed layout plan of D.C complex </a:t>
            </a:r>
            <a:r>
              <a:rPr lang="en-US" sz="3000" dirty="0" err="1" smtClean="0">
                <a:solidFill>
                  <a:schemeClr val="tx1"/>
                </a:solidFill>
              </a:rPr>
              <a:t>Nawashahr</a:t>
            </a:r>
            <a:r>
              <a:rPr lang="en-US" sz="3000" dirty="0" smtClean="0">
                <a:solidFill>
                  <a:schemeClr val="tx1"/>
                </a:solidFill>
              </a:rPr>
              <a:t> is surveyed with Total station.</a:t>
            </a:r>
          </a:p>
          <a:p>
            <a:pPr algn="l"/>
            <a:r>
              <a:rPr lang="en-US" sz="3000" dirty="0" smtClean="0">
                <a:solidFill>
                  <a:schemeClr val="tx1"/>
                </a:solidFill>
              </a:rPr>
              <a:t>Temporary Adjustments of Total Station includes:</a:t>
            </a:r>
          </a:p>
          <a:p>
            <a:pPr algn="l"/>
            <a:r>
              <a:rPr lang="en-US" sz="3000" dirty="0" smtClean="0">
                <a:solidFill>
                  <a:schemeClr val="tx1"/>
                </a:solidFill>
              </a:rPr>
              <a:t>• Setting up the instrument.</a:t>
            </a:r>
          </a:p>
          <a:p>
            <a:pPr algn="l"/>
            <a:r>
              <a:rPr lang="en-US" sz="3000" dirty="0" smtClean="0">
                <a:solidFill>
                  <a:schemeClr val="tx1"/>
                </a:solidFill>
              </a:rPr>
              <a:t>• </a:t>
            </a:r>
            <a:r>
              <a:rPr lang="en-US" sz="3000" dirty="0" err="1" smtClean="0">
                <a:solidFill>
                  <a:schemeClr val="tx1"/>
                </a:solidFill>
              </a:rPr>
              <a:t>Levelling</a:t>
            </a:r>
            <a:r>
              <a:rPr lang="en-US" sz="3000" dirty="0" smtClean="0">
                <a:solidFill>
                  <a:schemeClr val="tx1"/>
                </a:solidFill>
              </a:rPr>
              <a:t> up.</a:t>
            </a:r>
          </a:p>
          <a:p>
            <a:pPr algn="l"/>
            <a:r>
              <a:rPr lang="en-US" sz="3000" dirty="0" smtClean="0">
                <a:solidFill>
                  <a:schemeClr val="tx1"/>
                </a:solidFill>
              </a:rPr>
              <a:t>• Elimination of the parallax.</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sz="4000" b="1" u="sng" dirty="0"/>
              <a:t>Procedure</a:t>
            </a:r>
          </a:p>
        </p:txBody>
      </p:sp>
      <p:sp>
        <p:nvSpPr>
          <p:cNvPr id="3" name="Content Placeholder 2"/>
          <p:cNvSpPr>
            <a:spLocks noGrp="1"/>
          </p:cNvSpPr>
          <p:nvPr>
            <p:ph idx="1"/>
          </p:nvPr>
        </p:nvSpPr>
        <p:spPr>
          <a:xfrm>
            <a:off x="457200" y="1447800"/>
            <a:ext cx="8229600" cy="4525963"/>
          </a:xfrm>
        </p:spPr>
        <p:txBody>
          <a:bodyPr>
            <a:noAutofit/>
          </a:bodyPr>
          <a:lstStyle/>
          <a:p>
            <a:pPr marL="514350" indent="-514350" algn="just">
              <a:buFont typeface="+mj-lt"/>
              <a:buAutoNum type="arabicPeriod"/>
            </a:pPr>
            <a:r>
              <a:rPr lang="en-US" sz="2800" dirty="0"/>
              <a:t>Bring the sample to an air dry condition either by </a:t>
            </a:r>
            <a:r>
              <a:rPr lang="en-US" sz="2800" dirty="0" smtClean="0"/>
              <a:t>drying at </a:t>
            </a:r>
            <a:r>
              <a:rPr lang="en-US" sz="2800" dirty="0"/>
              <a:t>room temperature or in oven at a temperature of </a:t>
            </a:r>
            <a:r>
              <a:rPr lang="en-US" sz="2800" dirty="0" smtClean="0"/>
              <a:t>100ᴼC to 110ᴼC.Take </a:t>
            </a:r>
            <a:r>
              <a:rPr lang="en-US" sz="2800" dirty="0"/>
              <a:t>the weight of the sample.</a:t>
            </a:r>
          </a:p>
          <a:p>
            <a:pPr marL="514350" indent="-514350" algn="just">
              <a:buFont typeface="+mj-lt"/>
              <a:buAutoNum type="arabicPeriod"/>
            </a:pPr>
            <a:r>
              <a:rPr lang="en-US" sz="2800" dirty="0" smtClean="0"/>
              <a:t>Clean </a:t>
            </a:r>
            <a:r>
              <a:rPr lang="en-US" sz="2800" dirty="0"/>
              <a:t>all the sieves and sieve the sample </a:t>
            </a:r>
            <a:r>
              <a:rPr lang="en-US" sz="2800" dirty="0" smtClean="0"/>
              <a:t>successively on </a:t>
            </a:r>
            <a:r>
              <a:rPr lang="en-US" sz="2800" dirty="0"/>
              <a:t>the appropriate sieves starting with the largest.</a:t>
            </a:r>
          </a:p>
          <a:p>
            <a:pPr marL="514350" indent="-514350" algn="just">
              <a:buFont typeface="+mj-lt"/>
              <a:buAutoNum type="arabicPeriod"/>
            </a:pPr>
            <a:r>
              <a:rPr lang="en-US" sz="2800" dirty="0" smtClean="0"/>
              <a:t>Shake </a:t>
            </a:r>
            <a:r>
              <a:rPr lang="en-US" sz="2800" dirty="0"/>
              <a:t>each sieve separately over a clean tray</a:t>
            </a:r>
            <a:r>
              <a:rPr lang="en-US" sz="2800" dirty="0" smtClean="0"/>
              <a:t>.</a:t>
            </a:r>
          </a:p>
          <a:p>
            <a:pPr marL="514350" indent="-514350" algn="just">
              <a:buFont typeface="+mj-lt"/>
              <a:buAutoNum type="arabicPeriod"/>
            </a:pPr>
            <a:r>
              <a:rPr lang="en-US" sz="2800" dirty="0" smtClean="0"/>
              <a:t>On completion of sieving note down the weight of material retained on each sieve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t>Continued…</a:t>
            </a:r>
            <a:endParaRPr lang="en-US" sz="4000" b="1" dirty="0"/>
          </a:p>
        </p:txBody>
      </p:sp>
      <p:sp>
        <p:nvSpPr>
          <p:cNvPr id="3" name="Content Placeholder 2"/>
          <p:cNvSpPr>
            <a:spLocks noGrp="1"/>
          </p:cNvSpPr>
          <p:nvPr>
            <p:ph idx="1"/>
          </p:nvPr>
        </p:nvSpPr>
        <p:spPr/>
        <p:txBody>
          <a:bodyPr/>
          <a:lstStyle/>
          <a:p>
            <a:pPr>
              <a:buNone/>
            </a:pPr>
            <a:r>
              <a:rPr lang="en-US" dirty="0" smtClean="0"/>
              <a:t>5) Report </a:t>
            </a:r>
            <a:r>
              <a:rPr lang="en-US" dirty="0"/>
              <a:t>the results as cumulative percentage by weight </a:t>
            </a:r>
            <a:r>
              <a:rPr lang="en-US" dirty="0" smtClean="0"/>
              <a:t>of sample </a:t>
            </a:r>
            <a:r>
              <a:rPr lang="en-US" dirty="0"/>
              <a:t>passing each of the sieves.</a:t>
            </a:r>
            <a:endParaRPr lang="en-US" dirty="0" smtClean="0"/>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t>California bearing ratio (CBR)</a:t>
            </a:r>
            <a:endParaRPr lang="en-US" sz="4000" u="sng" dirty="0"/>
          </a:p>
        </p:txBody>
      </p:sp>
      <p:sp>
        <p:nvSpPr>
          <p:cNvPr id="3" name="Content Placeholder 2"/>
          <p:cNvSpPr>
            <a:spLocks noGrp="1"/>
          </p:cNvSpPr>
          <p:nvPr>
            <p:ph idx="1"/>
          </p:nvPr>
        </p:nvSpPr>
        <p:spPr/>
        <p:txBody>
          <a:bodyPr/>
          <a:lstStyle/>
          <a:p>
            <a:pPr algn="just"/>
            <a:r>
              <a:rPr lang="en-US" sz="2800" dirty="0" smtClean="0"/>
              <a:t>California bearing ratio is </a:t>
            </a:r>
            <a:r>
              <a:rPr lang="en-US" sz="2800" b="1" dirty="0" smtClean="0"/>
              <a:t>defined as </a:t>
            </a:r>
            <a:r>
              <a:rPr lang="en-US" sz="2800" dirty="0" smtClean="0"/>
              <a:t>the ratio (expressed as percentage) between the load sustained by the soil sample at a specified penetration of a standard plunger (50 mm diameter) and the load sustained by the standard crushed stones at the same penetration.</a:t>
            </a:r>
          </a:p>
          <a:p>
            <a:pPr algn="just"/>
            <a:r>
              <a:rPr lang="en-US" sz="2800" dirty="0" smtClean="0"/>
              <a:t>CBR is basically a measure of strength.</a:t>
            </a:r>
          </a:p>
          <a:p>
            <a:pPr algn="just"/>
            <a:r>
              <a:rPr lang="en-US" sz="2800" dirty="0" smtClean="0"/>
              <a:t>Simple test that compares the bearing capacity of a material with that of a well-graded crushed stone.</a:t>
            </a:r>
          </a:p>
          <a:p>
            <a:pPr algn="just"/>
            <a:endParaRPr lang="en-US" sz="2800" dirty="0" smtClean="0"/>
          </a:p>
          <a:p>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t>Continued…</a:t>
            </a:r>
            <a:endParaRPr lang="en-US" sz="4000" b="1" dirty="0"/>
          </a:p>
        </p:txBody>
      </p:sp>
      <p:sp>
        <p:nvSpPr>
          <p:cNvPr id="3" name="Content Placeholder 2"/>
          <p:cNvSpPr>
            <a:spLocks noGrp="1"/>
          </p:cNvSpPr>
          <p:nvPr>
            <p:ph idx="1"/>
          </p:nvPr>
        </p:nvSpPr>
        <p:spPr>
          <a:xfrm>
            <a:off x="457200" y="1371600"/>
            <a:ext cx="8229600" cy="5181600"/>
          </a:xfrm>
        </p:spPr>
        <p:txBody>
          <a:bodyPr>
            <a:normAutofit/>
          </a:bodyPr>
          <a:lstStyle/>
          <a:p>
            <a:pPr algn="just">
              <a:buFont typeface="Wingdings" pitchFamily="2" charset="2"/>
              <a:buChar char="ü"/>
            </a:pPr>
            <a:r>
              <a:rPr lang="en-US" sz="2800" dirty="0" smtClean="0"/>
              <a:t>High quality crushed stone material should have a CBR of about 100%.</a:t>
            </a:r>
          </a:p>
          <a:p>
            <a:pPr algn="just">
              <a:buFont typeface="Wingdings" pitchFamily="2" charset="2"/>
              <a:buChar char="ü"/>
            </a:pPr>
            <a:r>
              <a:rPr lang="en-US" sz="2800" dirty="0" smtClean="0"/>
              <a:t>CBR value is the measure of resistance of material to the penetration of standard plunger under controlled density and moisture condition.</a:t>
            </a:r>
          </a:p>
          <a:p>
            <a:pPr>
              <a:buFont typeface="Wingdings" pitchFamily="2" charset="2"/>
              <a:buChar char="ü"/>
            </a:pPr>
            <a:r>
              <a:rPr lang="en-US" sz="2800" dirty="0" smtClean="0"/>
              <a:t>The CBR test can be made in the laboratory on undisturbed or </a:t>
            </a:r>
            <a:r>
              <a:rPr lang="en-US" sz="2800" dirty="0" err="1" smtClean="0"/>
              <a:t>remoulded</a:t>
            </a:r>
            <a:r>
              <a:rPr lang="en-US" sz="2800" dirty="0" smtClean="0"/>
              <a:t> soil samples.</a:t>
            </a:r>
          </a:p>
          <a:p>
            <a:pPr>
              <a:buFont typeface="Wingdings" pitchFamily="2" charset="2"/>
              <a:buChar char="ü"/>
            </a:pPr>
            <a:r>
              <a:rPr lang="en-US" sz="2800" dirty="0" smtClean="0"/>
              <a:t>The CBR value of sub grade is normally evaluated on a soaked sample compacted at optimum moisture content to maximum dry density.</a:t>
            </a:r>
          </a:p>
          <a:p>
            <a:pPr algn="just">
              <a:buFont typeface="Wingdings" pitchFamily="2" charset="2"/>
              <a:buChar char="ü"/>
            </a:pPr>
            <a:endParaRPr lang="en-US" sz="2800" dirty="0" smtClean="0"/>
          </a:p>
          <a:p>
            <a:pPr>
              <a:buNone/>
            </a:pP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u="sng" dirty="0" smtClean="0"/>
              <a:t>Procedure</a:t>
            </a:r>
            <a:endParaRPr lang="en-US" b="1" u="sng" dirty="0"/>
          </a:p>
        </p:txBody>
      </p:sp>
      <p:sp>
        <p:nvSpPr>
          <p:cNvPr id="3" name="Content Placeholder 2"/>
          <p:cNvSpPr>
            <a:spLocks noGrp="1"/>
          </p:cNvSpPr>
          <p:nvPr>
            <p:ph idx="1"/>
          </p:nvPr>
        </p:nvSpPr>
        <p:spPr>
          <a:xfrm>
            <a:off x="457200" y="1371600"/>
            <a:ext cx="8382000" cy="5105400"/>
          </a:xfrm>
          <a:solidFill>
            <a:schemeClr val="accent6">
              <a:lumMod val="60000"/>
              <a:lumOff val="40000"/>
            </a:schemeClr>
          </a:solidFill>
          <a:ln>
            <a:solidFill>
              <a:schemeClr val="tx1"/>
            </a:solidFill>
          </a:ln>
        </p:spPr>
        <p:txBody>
          <a:bodyPr>
            <a:normAutofit/>
          </a:bodyPr>
          <a:lstStyle/>
          <a:p>
            <a:pPr marL="514350" indent="-514350" algn="ctr">
              <a:buNone/>
            </a:pPr>
            <a:r>
              <a:rPr lang="en-US" sz="2000" dirty="0" smtClean="0"/>
              <a:t>plunger of 50 mm diameter is penetrate  to a soil sample at the rate of 1.25 mm/min.</a:t>
            </a:r>
          </a:p>
          <a:p>
            <a:pPr marL="514350" indent="-514350" algn="ctr">
              <a:buNone/>
            </a:pPr>
            <a:endParaRPr lang="en-US" sz="2000" dirty="0" smtClean="0"/>
          </a:p>
          <a:p>
            <a:pPr marL="514350" indent="-514350" algn="ctr">
              <a:buNone/>
            </a:pPr>
            <a:endParaRPr lang="en-US" sz="2000" dirty="0" smtClean="0"/>
          </a:p>
          <a:p>
            <a:pPr marL="514350" indent="-514350" algn="ctr">
              <a:buNone/>
            </a:pPr>
            <a:r>
              <a:rPr lang="en-US" sz="2000" dirty="0" smtClean="0"/>
              <a:t>Force (load) required to cause the penetration is plotted against measured penetration.</a:t>
            </a:r>
          </a:p>
          <a:p>
            <a:pPr marL="514350" indent="-514350" algn="ctr">
              <a:buNone/>
            </a:pPr>
            <a:endParaRPr lang="en-US" sz="2000" dirty="0" smtClean="0"/>
          </a:p>
          <a:p>
            <a:pPr marL="514350" indent="-514350" algn="ctr">
              <a:buNone/>
            </a:pPr>
            <a:endParaRPr lang="en-US" sz="2000" dirty="0" smtClean="0"/>
          </a:p>
          <a:p>
            <a:pPr marL="514350" indent="-514350" algn="ctr">
              <a:buNone/>
            </a:pPr>
            <a:r>
              <a:rPr lang="en-US" sz="2000" dirty="0" smtClean="0"/>
              <a:t>The loads at 2.5 mm and 5 mm penetration are recorded and load corresponding to 2.5 mm or 5 mm penetration is expressed as a percentage of standard load sustained by the crushed aggregates at the same penetration to obtain CBR value.</a:t>
            </a:r>
          </a:p>
          <a:p>
            <a:pPr marL="514350" indent="-514350" algn="just">
              <a:buFont typeface="+mj-lt"/>
              <a:buAutoNum type="arabicParenR"/>
            </a:pPr>
            <a:endParaRPr lang="en-US" dirty="0"/>
          </a:p>
        </p:txBody>
      </p:sp>
      <p:sp>
        <p:nvSpPr>
          <p:cNvPr id="4" name="Down Arrow 3"/>
          <p:cNvSpPr/>
          <p:nvPr/>
        </p:nvSpPr>
        <p:spPr>
          <a:xfrm>
            <a:off x="4343400" y="2209800"/>
            <a:ext cx="381000" cy="6096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343400" y="3505200"/>
            <a:ext cx="381000" cy="6096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325562"/>
          </a:xfrm>
        </p:spPr>
        <p:txBody>
          <a:bodyPr>
            <a:normAutofit/>
          </a:bodyPr>
          <a:lstStyle/>
          <a:p>
            <a:pPr algn="l"/>
            <a:r>
              <a:rPr lang="en-US" sz="3600" b="1" dirty="0" smtClean="0"/>
              <a:t>Standard Load values on crushed Stones for different Penetration values</a:t>
            </a:r>
            <a:endParaRPr lang="en-US" sz="3600" b="1" dirty="0"/>
          </a:p>
        </p:txBody>
      </p:sp>
      <p:graphicFrame>
        <p:nvGraphicFramePr>
          <p:cNvPr id="4" name="Content Placeholder 3"/>
          <p:cNvGraphicFramePr>
            <a:graphicFrameLocks noGrp="1"/>
          </p:cNvGraphicFramePr>
          <p:nvPr>
            <p:ph idx="1"/>
          </p:nvPr>
        </p:nvGraphicFramePr>
        <p:xfrm>
          <a:off x="381000" y="1905001"/>
          <a:ext cx="8458200" cy="4267200"/>
        </p:xfrm>
        <a:graphic>
          <a:graphicData uri="http://schemas.openxmlformats.org/drawingml/2006/table">
            <a:tbl>
              <a:tblPr firstRow="1" bandRow="1">
                <a:tableStyleId>{93296810-A885-4BE3-A3E7-6D5BEEA58F35}</a:tableStyleId>
              </a:tblPr>
              <a:tblGrid>
                <a:gridCol w="2819400"/>
                <a:gridCol w="2819400"/>
                <a:gridCol w="2819400"/>
              </a:tblGrid>
              <a:tr h="1095045">
                <a:tc>
                  <a:txBody>
                    <a:bodyPr/>
                    <a:lstStyle/>
                    <a:p>
                      <a:pPr algn="ctr"/>
                      <a:r>
                        <a:rPr lang="en-US" sz="1800" kern="1200" baseline="0" dirty="0" smtClean="0"/>
                        <a:t>Penetration,</a:t>
                      </a:r>
                    </a:p>
                    <a:p>
                      <a:pPr algn="ctr"/>
                      <a:r>
                        <a:rPr lang="en-US" sz="1800" kern="1200" baseline="0" dirty="0" smtClean="0"/>
                        <a:t>mm</a:t>
                      </a:r>
                      <a:endParaRPr lang="en-US" dirty="0"/>
                    </a:p>
                  </a:txBody>
                  <a:tcPr/>
                </a:tc>
                <a:tc>
                  <a:txBody>
                    <a:bodyPr/>
                    <a:lstStyle/>
                    <a:p>
                      <a:pPr algn="ctr"/>
                      <a:r>
                        <a:rPr lang="en-US" sz="1800" kern="1200" baseline="0" dirty="0" smtClean="0"/>
                        <a:t>Standard</a:t>
                      </a:r>
                    </a:p>
                    <a:p>
                      <a:pPr algn="ctr"/>
                      <a:r>
                        <a:rPr lang="en-US" sz="1800" kern="1200" baseline="0" dirty="0" smtClean="0"/>
                        <a:t>Load, kg</a:t>
                      </a:r>
                      <a:endParaRPr lang="en-US" dirty="0"/>
                    </a:p>
                  </a:txBody>
                  <a:tcPr/>
                </a:tc>
                <a:tc>
                  <a:txBody>
                    <a:bodyPr/>
                    <a:lstStyle/>
                    <a:p>
                      <a:pPr algn="ctr"/>
                      <a:r>
                        <a:rPr lang="en-US" sz="1800" kern="1200" baseline="0" dirty="0" smtClean="0"/>
                        <a:t>Unit Standard</a:t>
                      </a:r>
                    </a:p>
                    <a:p>
                      <a:pPr algn="ctr"/>
                      <a:r>
                        <a:rPr lang="en-US" sz="1800" kern="1200" baseline="0" dirty="0" smtClean="0"/>
                        <a:t>Load, kg/cm2</a:t>
                      </a:r>
                      <a:endParaRPr lang="en-US" dirty="0"/>
                    </a:p>
                  </a:txBody>
                  <a:tcPr/>
                </a:tc>
              </a:tr>
              <a:tr h="634431">
                <a:tc>
                  <a:txBody>
                    <a:bodyPr/>
                    <a:lstStyle/>
                    <a:p>
                      <a:pPr algn="ctr"/>
                      <a:r>
                        <a:rPr lang="en-US" sz="1800" kern="1200" baseline="0" dirty="0" smtClean="0"/>
                        <a:t>2.5</a:t>
                      </a:r>
                      <a:endParaRPr lang="en-US" dirty="0"/>
                    </a:p>
                  </a:txBody>
                  <a:tcPr/>
                </a:tc>
                <a:tc>
                  <a:txBody>
                    <a:bodyPr/>
                    <a:lstStyle/>
                    <a:p>
                      <a:pPr algn="ctr"/>
                      <a:r>
                        <a:rPr lang="en-US" dirty="0" smtClean="0"/>
                        <a:t>1370</a:t>
                      </a:r>
                      <a:endParaRPr lang="en-US" dirty="0"/>
                    </a:p>
                  </a:txBody>
                  <a:tcPr/>
                </a:tc>
                <a:tc>
                  <a:txBody>
                    <a:bodyPr/>
                    <a:lstStyle/>
                    <a:p>
                      <a:pPr algn="ctr"/>
                      <a:r>
                        <a:rPr lang="en-US" dirty="0" smtClean="0"/>
                        <a:t>70</a:t>
                      </a:r>
                      <a:endParaRPr lang="en-US" dirty="0"/>
                    </a:p>
                  </a:txBody>
                  <a:tcPr/>
                </a:tc>
              </a:tr>
              <a:tr h="634431">
                <a:tc>
                  <a:txBody>
                    <a:bodyPr/>
                    <a:lstStyle/>
                    <a:p>
                      <a:pPr algn="ctr"/>
                      <a:r>
                        <a:rPr lang="en-US" dirty="0" smtClean="0"/>
                        <a:t>5</a:t>
                      </a:r>
                      <a:endParaRPr lang="en-US" dirty="0"/>
                    </a:p>
                  </a:txBody>
                  <a:tcPr/>
                </a:tc>
                <a:tc>
                  <a:txBody>
                    <a:bodyPr/>
                    <a:lstStyle/>
                    <a:p>
                      <a:pPr algn="ctr"/>
                      <a:r>
                        <a:rPr lang="en-US" sz="1800" kern="1200" baseline="0" dirty="0" smtClean="0"/>
                        <a:t>2055</a:t>
                      </a:r>
                      <a:endParaRPr lang="en-US" dirty="0"/>
                    </a:p>
                  </a:txBody>
                  <a:tcPr/>
                </a:tc>
                <a:tc>
                  <a:txBody>
                    <a:bodyPr/>
                    <a:lstStyle/>
                    <a:p>
                      <a:pPr algn="ctr"/>
                      <a:r>
                        <a:rPr lang="en-US" dirty="0" smtClean="0"/>
                        <a:t>105</a:t>
                      </a:r>
                      <a:endParaRPr lang="en-US" dirty="0"/>
                    </a:p>
                  </a:txBody>
                  <a:tcPr/>
                </a:tc>
              </a:tr>
              <a:tr h="634431">
                <a:tc>
                  <a:txBody>
                    <a:bodyPr/>
                    <a:lstStyle/>
                    <a:p>
                      <a:pPr algn="ctr"/>
                      <a:r>
                        <a:rPr lang="en-US" dirty="0" smtClean="0"/>
                        <a:t>7.5</a:t>
                      </a:r>
                      <a:endParaRPr lang="en-US" dirty="0"/>
                    </a:p>
                  </a:txBody>
                  <a:tcPr/>
                </a:tc>
                <a:tc>
                  <a:txBody>
                    <a:bodyPr/>
                    <a:lstStyle/>
                    <a:p>
                      <a:pPr algn="ctr"/>
                      <a:r>
                        <a:rPr lang="en-US" dirty="0" smtClean="0"/>
                        <a:t>2630</a:t>
                      </a:r>
                      <a:endParaRPr lang="en-US" dirty="0"/>
                    </a:p>
                  </a:txBody>
                  <a:tcPr/>
                </a:tc>
                <a:tc>
                  <a:txBody>
                    <a:bodyPr/>
                    <a:lstStyle/>
                    <a:p>
                      <a:pPr algn="ctr"/>
                      <a:r>
                        <a:rPr lang="en-US" dirty="0" smtClean="0"/>
                        <a:t>134</a:t>
                      </a:r>
                      <a:endParaRPr lang="en-US" dirty="0"/>
                    </a:p>
                  </a:txBody>
                  <a:tcPr/>
                </a:tc>
              </a:tr>
              <a:tr h="634431">
                <a:tc>
                  <a:txBody>
                    <a:bodyPr/>
                    <a:lstStyle/>
                    <a:p>
                      <a:pPr algn="ctr"/>
                      <a:r>
                        <a:rPr lang="en-US" dirty="0" smtClean="0"/>
                        <a:t>10</a:t>
                      </a:r>
                      <a:endParaRPr lang="en-US" dirty="0"/>
                    </a:p>
                  </a:txBody>
                  <a:tcPr/>
                </a:tc>
                <a:tc>
                  <a:txBody>
                    <a:bodyPr/>
                    <a:lstStyle/>
                    <a:p>
                      <a:pPr algn="ctr"/>
                      <a:r>
                        <a:rPr lang="en-US" sz="1800" kern="1200" baseline="0" dirty="0" smtClean="0"/>
                        <a:t>3180</a:t>
                      </a:r>
                      <a:endParaRPr lang="en-US" dirty="0"/>
                    </a:p>
                  </a:txBody>
                  <a:tcPr/>
                </a:tc>
                <a:tc>
                  <a:txBody>
                    <a:bodyPr/>
                    <a:lstStyle/>
                    <a:p>
                      <a:pPr algn="ctr"/>
                      <a:r>
                        <a:rPr lang="en-US" dirty="0" smtClean="0"/>
                        <a:t>162</a:t>
                      </a:r>
                      <a:endParaRPr lang="en-US" dirty="0"/>
                    </a:p>
                  </a:txBody>
                  <a:tcPr/>
                </a:tc>
              </a:tr>
              <a:tr h="634431">
                <a:tc>
                  <a:txBody>
                    <a:bodyPr/>
                    <a:lstStyle/>
                    <a:p>
                      <a:pPr algn="ctr"/>
                      <a:r>
                        <a:rPr lang="en-US" dirty="0" smtClean="0"/>
                        <a:t>12.5</a:t>
                      </a:r>
                      <a:endParaRPr lang="en-US" dirty="0"/>
                    </a:p>
                  </a:txBody>
                  <a:tcPr/>
                </a:tc>
                <a:tc>
                  <a:txBody>
                    <a:bodyPr/>
                    <a:lstStyle/>
                    <a:p>
                      <a:pPr algn="ctr"/>
                      <a:r>
                        <a:rPr lang="en-US" dirty="0" smtClean="0"/>
                        <a:t>3600</a:t>
                      </a:r>
                      <a:endParaRPr lang="en-US" dirty="0"/>
                    </a:p>
                  </a:txBody>
                  <a:tcPr/>
                </a:tc>
                <a:tc>
                  <a:txBody>
                    <a:bodyPr/>
                    <a:lstStyle/>
                    <a:p>
                      <a:pPr algn="ctr"/>
                      <a:r>
                        <a:rPr lang="en-US" dirty="0" smtClean="0"/>
                        <a:t>183</a:t>
                      </a:r>
                      <a:endParaRPr lang="en-US"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t>Load vs. penetration curve</a:t>
            </a:r>
            <a:endParaRPr lang="en-US" sz="4000" b="1" u="sng" dirty="0"/>
          </a:p>
        </p:txBody>
      </p:sp>
      <p:pic>
        <p:nvPicPr>
          <p:cNvPr id="5" name="Picture 2"/>
          <p:cNvPicPr>
            <a:picLocks noGrp="1" noChangeAspect="1" noChangeArrowheads="1"/>
          </p:cNvPicPr>
          <p:nvPr>
            <p:ph idx="1"/>
          </p:nvPr>
        </p:nvPicPr>
        <p:blipFill>
          <a:blip r:embed="rId2"/>
          <a:srcRect/>
          <a:stretch>
            <a:fillRect/>
          </a:stretch>
        </p:blipFill>
        <p:spPr bwMode="auto">
          <a:xfrm>
            <a:off x="1524000" y="1600200"/>
            <a:ext cx="6172200" cy="4495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6" name="Title 5"/>
          <p:cNvSpPr>
            <a:spLocks noGrp="1"/>
          </p:cNvSpPr>
          <p:nvPr>
            <p:ph type="title"/>
          </p:nvPr>
        </p:nvSpPr>
        <p:spPr>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Algerian" pitchFamily="82" charset="0"/>
              </a:rPr>
              <a:t>THANK YOU</a:t>
            </a:r>
            <a:endParaRPr lang="en-US" sz="5400" b="1" dirty="0">
              <a:ln w="18415" cmpd="sng">
                <a:solidFill>
                  <a:srgbClr val="FFFFFF"/>
                </a:solidFill>
                <a:prstDash val="solid"/>
              </a:ln>
              <a:solidFill>
                <a:srgbClr val="0070C0"/>
              </a:solidFill>
              <a:effectLst>
                <a:outerShdw blurRad="63500" dir="3600000" algn="tl" rotWithShape="0">
                  <a:srgbClr val="000000">
                    <a:alpha val="70000"/>
                  </a:srgbClr>
                </a:outerShdw>
              </a:effectLst>
              <a:latin typeface="Algerian" pitchFamily="82" charset="0"/>
            </a:endParaRPr>
          </a:p>
        </p:txBody>
      </p:sp>
      <p:pic>
        <p:nvPicPr>
          <p:cNvPr id="1026" name="Picture 2"/>
          <p:cNvPicPr>
            <a:picLocks noChangeAspect="1" noChangeArrowheads="1"/>
          </p:cNvPicPr>
          <p:nvPr/>
        </p:nvPicPr>
        <p:blipFill>
          <a:blip r:embed="rId2"/>
          <a:srcRect/>
          <a:stretch>
            <a:fillRect/>
          </a:stretch>
        </p:blipFill>
        <p:spPr bwMode="auto">
          <a:xfrm>
            <a:off x="2286000" y="1717675"/>
            <a:ext cx="4572000" cy="3429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t>Working Steps for Total Station</a:t>
            </a:r>
            <a:endParaRPr lang="en-US" sz="4000" u="sng" dirty="0"/>
          </a:p>
        </p:txBody>
      </p:sp>
      <p:sp>
        <p:nvSpPr>
          <p:cNvPr id="5" name="Content Placeholder 4"/>
          <p:cNvSpPr>
            <a:spLocks noGrp="1"/>
          </p:cNvSpPr>
          <p:nvPr>
            <p:ph idx="1"/>
          </p:nvPr>
        </p:nvSpPr>
        <p:spPr>
          <a:xfrm>
            <a:off x="457200" y="1295400"/>
            <a:ext cx="8229600" cy="4830763"/>
          </a:xfrm>
        </p:spPr>
        <p:txBody>
          <a:bodyPr>
            <a:normAutofit/>
          </a:bodyPr>
          <a:lstStyle/>
          <a:p>
            <a:pPr>
              <a:buNone/>
            </a:pPr>
            <a:r>
              <a:rPr lang="en-US" sz="2800" dirty="0" smtClean="0"/>
              <a:t>First of all the instrument is set on the tripod and all the initial adjustments are performed like centering, </a:t>
            </a:r>
            <a:r>
              <a:rPr lang="en-US" sz="2800" dirty="0" err="1" smtClean="0"/>
              <a:t>levelling</a:t>
            </a:r>
            <a:r>
              <a:rPr lang="en-US" sz="2800" dirty="0" smtClean="0"/>
              <a:t>, focusing as performed on the ordinary </a:t>
            </a:r>
            <a:r>
              <a:rPr lang="en-US" sz="2800" dirty="0" err="1" smtClean="0"/>
              <a:t>thedolite</a:t>
            </a:r>
            <a:r>
              <a:rPr lang="en-US" sz="2800" dirty="0" smtClean="0"/>
              <a:t>.</a:t>
            </a:r>
          </a:p>
          <a:p>
            <a:pPr>
              <a:buNone/>
            </a:pPr>
            <a:r>
              <a:rPr lang="en-US" sz="2800" dirty="0" smtClean="0"/>
              <a:t>After these adjustments, the initial coordinates are filled in the instruments like East (X),North (Y), Z, height of target height of instrument.</a:t>
            </a:r>
          </a:p>
          <a:p>
            <a:pPr>
              <a:buNone/>
            </a:pPr>
            <a:r>
              <a:rPr lang="en-US" sz="2800" dirty="0" smtClean="0"/>
              <a:t>The instrument is oriented along north direction and the horizontal angle is set </a:t>
            </a:r>
            <a:r>
              <a:rPr lang="en-US" sz="2800" b="1" dirty="0" smtClean="0"/>
              <a:t>as zero </a:t>
            </a:r>
            <a:r>
              <a:rPr lang="en-US" sz="2800" dirty="0" smtClean="0"/>
              <a:t>so to have the horizontal angle </a:t>
            </a:r>
            <a:r>
              <a:rPr lang="en-US" sz="2800" dirty="0" err="1" smtClean="0"/>
              <a:t>w.r.t</a:t>
            </a:r>
            <a:r>
              <a:rPr lang="en-US" sz="2800" dirty="0" smtClean="0"/>
              <a:t> North.</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smtClean="0"/>
              <a:t>Total station</a:t>
            </a:r>
            <a:endParaRPr lang="en-US" sz="4000" b="1" u="sng" dirty="0"/>
          </a:p>
        </p:txBody>
      </p:sp>
      <p:pic>
        <p:nvPicPr>
          <p:cNvPr id="3075" name="Picture 3"/>
          <p:cNvPicPr>
            <a:picLocks noGrp="1" noChangeAspect="1" noChangeArrowheads="1"/>
          </p:cNvPicPr>
          <p:nvPr>
            <p:ph idx="1"/>
          </p:nvPr>
        </p:nvPicPr>
        <p:blipFill>
          <a:blip r:embed="rId2"/>
          <a:srcRect/>
          <a:stretch>
            <a:fillRect/>
          </a:stretch>
        </p:blipFill>
        <p:spPr bwMode="auto">
          <a:xfrm>
            <a:off x="2362200" y="1447800"/>
            <a:ext cx="4114799" cy="4800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4000" b="1" dirty="0" smtClean="0"/>
              <a:t>Continued…</a:t>
            </a:r>
            <a:endParaRPr lang="en-US" sz="4000" b="1" dirty="0"/>
          </a:p>
        </p:txBody>
      </p:sp>
      <p:sp>
        <p:nvSpPr>
          <p:cNvPr id="3" name="Content Placeholder 2"/>
          <p:cNvSpPr>
            <a:spLocks noGrp="1"/>
          </p:cNvSpPr>
          <p:nvPr>
            <p:ph idx="1"/>
          </p:nvPr>
        </p:nvSpPr>
        <p:spPr>
          <a:xfrm>
            <a:off x="457200" y="914400"/>
            <a:ext cx="8229600" cy="5211763"/>
          </a:xfrm>
        </p:spPr>
        <p:txBody>
          <a:bodyPr>
            <a:normAutofit lnSpcReduction="10000"/>
          </a:bodyPr>
          <a:lstStyle/>
          <a:p>
            <a:pPr algn="just">
              <a:buNone/>
            </a:pPr>
            <a:r>
              <a:rPr lang="en-US" sz="2800" dirty="0" smtClean="0"/>
              <a:t>Then the target is set at the desired position and the instrument is transit towards the target and the target is bisected.</a:t>
            </a:r>
          </a:p>
          <a:p>
            <a:pPr algn="just">
              <a:buNone/>
            </a:pPr>
            <a:r>
              <a:rPr lang="en-US" sz="2800" dirty="0" smtClean="0"/>
              <a:t> Then the button </a:t>
            </a:r>
            <a:r>
              <a:rPr lang="en-US" sz="2800" b="1" dirty="0" smtClean="0"/>
              <a:t>OBS (observation)</a:t>
            </a:r>
            <a:r>
              <a:rPr lang="en-US" sz="2800" dirty="0" smtClean="0"/>
              <a:t> is pressed and then the E, N, Z, Horizontal angle, vertical angle are displayed on the screen of the instrument which</a:t>
            </a:r>
            <a:r>
              <a:rPr lang="en-US" sz="2800" b="1" dirty="0" smtClean="0"/>
              <a:t> </a:t>
            </a:r>
            <a:r>
              <a:rPr lang="en-US" sz="2800" dirty="0" smtClean="0"/>
              <a:t>can be recorded in the memory of the instrument and</a:t>
            </a:r>
            <a:r>
              <a:rPr lang="en-US" sz="2800" b="1" dirty="0" smtClean="0"/>
              <a:t> </a:t>
            </a:r>
            <a:r>
              <a:rPr lang="en-US" sz="2800" dirty="0" smtClean="0"/>
              <a:t>the stored data can be extracted by connecting it to the computer through the software of the instrument.</a:t>
            </a:r>
          </a:p>
          <a:p>
            <a:pPr algn="just">
              <a:buNone/>
            </a:pPr>
            <a:r>
              <a:rPr lang="en-US" sz="2800" dirty="0" smtClean="0"/>
              <a:t>Then with the data the plotting of the layout plan can be done with the any </a:t>
            </a:r>
            <a:r>
              <a:rPr lang="en-US" sz="2800" b="1" dirty="0" smtClean="0"/>
              <a:t>CAD software</a:t>
            </a:r>
            <a:r>
              <a:rPr lang="en-US" sz="2800" dirty="0" smtClean="0"/>
              <a:t>.</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Continued… </a:t>
            </a:r>
            <a:r>
              <a:rPr lang="en-US" sz="3600" b="1" dirty="0" smtClean="0"/>
              <a:t>Rough sketch prepared while entering the points in TS</a:t>
            </a:r>
            <a:endParaRPr lang="en-US" sz="4000" b="1" dirty="0"/>
          </a:p>
        </p:txBody>
      </p:sp>
      <p:pic>
        <p:nvPicPr>
          <p:cNvPr id="4" name="Content Placeholder 3"/>
          <p:cNvPicPr>
            <a:picLocks noGrp="1"/>
          </p:cNvPicPr>
          <p:nvPr>
            <p:ph idx="1"/>
          </p:nvPr>
        </p:nvPicPr>
        <p:blipFill>
          <a:blip r:embed="rId2"/>
          <a:srcRect/>
          <a:stretch>
            <a:fillRect/>
          </a:stretch>
        </p:blipFill>
        <p:spPr bwMode="auto">
          <a:xfrm>
            <a:off x="1524000" y="1752600"/>
            <a:ext cx="5791200" cy="452596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u="sng" dirty="0" smtClean="0"/>
              <a:t>Bitumen Extraction</a:t>
            </a:r>
            <a:br>
              <a:rPr lang="en-US" sz="4000" b="1" u="sng" dirty="0" smtClean="0"/>
            </a:br>
            <a:r>
              <a:rPr lang="en-US" sz="4000" b="1" u="sng" dirty="0" smtClean="0"/>
              <a:t>(Determining Bitumen Content)</a:t>
            </a:r>
            <a:endParaRPr lang="en-US" sz="4000" u="sng" dirty="0"/>
          </a:p>
        </p:txBody>
      </p:sp>
      <p:sp>
        <p:nvSpPr>
          <p:cNvPr id="3" name="Content Placeholder 2"/>
          <p:cNvSpPr>
            <a:spLocks noGrp="1"/>
          </p:cNvSpPr>
          <p:nvPr>
            <p:ph idx="1"/>
          </p:nvPr>
        </p:nvSpPr>
        <p:spPr/>
        <p:txBody>
          <a:bodyPr>
            <a:normAutofit/>
          </a:bodyPr>
          <a:lstStyle/>
          <a:p>
            <a:pPr>
              <a:buNone/>
            </a:pPr>
            <a:r>
              <a:rPr lang="en-US" sz="2800" dirty="0" smtClean="0"/>
              <a:t>This test is done to determine the bitumen content as per ASTM 2172. The apparatus needed to determine bitumen content are -</a:t>
            </a:r>
          </a:p>
          <a:p>
            <a:pPr>
              <a:buNone/>
            </a:pPr>
            <a:r>
              <a:rPr lang="en-US" sz="2800" dirty="0" err="1" smtClean="0"/>
              <a:t>i</a:t>
            </a:r>
            <a:r>
              <a:rPr lang="en-US" sz="2800" dirty="0" smtClean="0"/>
              <a:t>) Centrifuge extractor</a:t>
            </a:r>
          </a:p>
          <a:p>
            <a:pPr>
              <a:buNone/>
            </a:pPr>
            <a:r>
              <a:rPr lang="en-US" sz="2800" dirty="0" smtClean="0"/>
              <a:t>ii) Miscellaneous – bowl, filter paper, balance and commercial benzene.</a:t>
            </a:r>
          </a:p>
          <a:p>
            <a:pPr>
              <a:buNone/>
            </a:pPr>
            <a:r>
              <a:rPr lang="en-US" sz="2800" dirty="0" smtClean="0"/>
              <a:t>A sample of 500g is taken.</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sz="4000" b="1" u="sng" dirty="0" smtClean="0"/>
              <a:t>Procedure</a:t>
            </a:r>
            <a:endParaRPr lang="en-US" sz="4000" u="sng" dirty="0"/>
          </a:p>
        </p:txBody>
      </p:sp>
      <p:sp>
        <p:nvSpPr>
          <p:cNvPr id="3" name="Content Placeholder 2"/>
          <p:cNvSpPr>
            <a:spLocks noGrp="1"/>
          </p:cNvSpPr>
          <p:nvPr>
            <p:ph idx="1"/>
          </p:nvPr>
        </p:nvSpPr>
        <p:spPr>
          <a:xfrm>
            <a:off x="457200" y="1066800"/>
            <a:ext cx="8229600" cy="5486400"/>
          </a:xfrm>
          <a:solidFill>
            <a:schemeClr val="accent6">
              <a:lumMod val="60000"/>
              <a:lumOff val="40000"/>
            </a:schemeClr>
          </a:solidFill>
          <a:ln>
            <a:solidFill>
              <a:schemeClr val="tx1"/>
            </a:solidFill>
          </a:ln>
        </p:spPr>
        <p:txBody>
          <a:bodyPr>
            <a:normAutofit/>
          </a:bodyPr>
          <a:lstStyle/>
          <a:p>
            <a:pPr algn="ctr">
              <a:buNone/>
            </a:pPr>
            <a:endParaRPr lang="en-US" sz="2000" dirty="0" smtClean="0"/>
          </a:p>
          <a:p>
            <a:pPr algn="ctr">
              <a:buNone/>
            </a:pPr>
            <a:r>
              <a:rPr lang="en-US" sz="2000" dirty="0" smtClean="0"/>
              <a:t>Place sample </a:t>
            </a:r>
            <a:r>
              <a:rPr lang="en-US" sz="2000" b="1" dirty="0" smtClean="0"/>
              <a:t>(weight ‘A’) </a:t>
            </a:r>
            <a:r>
              <a:rPr lang="en-US" sz="2000" dirty="0" smtClean="0"/>
              <a:t>into centrifuge extractor</a:t>
            </a:r>
          </a:p>
          <a:p>
            <a:pPr algn="ctr">
              <a:buNone/>
            </a:pPr>
            <a:r>
              <a:rPr lang="en-US" sz="2000" dirty="0" smtClean="0"/>
              <a:t>                                      </a:t>
            </a:r>
          </a:p>
          <a:p>
            <a:pPr algn="ctr">
              <a:buNone/>
            </a:pPr>
            <a:r>
              <a:rPr lang="en-US" sz="2000" dirty="0" smtClean="0"/>
              <a:t>Cover it with Benzene and then put filter paper to tightly cover it.</a:t>
            </a:r>
          </a:p>
          <a:p>
            <a:pPr algn="ctr">
              <a:buNone/>
            </a:pPr>
            <a:endParaRPr lang="en-US" sz="2000" dirty="0" smtClean="0"/>
          </a:p>
          <a:p>
            <a:pPr algn="ctr">
              <a:buNone/>
            </a:pPr>
            <a:r>
              <a:rPr lang="en-US" sz="2000" dirty="0" smtClean="0"/>
              <a:t>Start the centrifuge extractor, revolving slowly and gradually increase the speed until the solvent ceases to flow from the outlet. </a:t>
            </a:r>
          </a:p>
          <a:p>
            <a:pPr algn="ctr">
              <a:buNone/>
            </a:pPr>
            <a:endParaRPr lang="en-US" sz="2000" dirty="0" smtClean="0"/>
          </a:p>
          <a:p>
            <a:pPr algn="ctr">
              <a:buNone/>
            </a:pPr>
            <a:r>
              <a:rPr lang="en-US" sz="2000" dirty="0" smtClean="0"/>
              <a:t>Stop. Add 200ml benzene and repeat the procedure. Repeat the procedure at least thrice, so that the extract is clear and not darker than the light straw </a:t>
            </a:r>
            <a:r>
              <a:rPr lang="en-US" sz="2000" dirty="0" err="1" smtClean="0"/>
              <a:t>colour</a:t>
            </a:r>
            <a:r>
              <a:rPr lang="en-US" sz="2000" dirty="0" smtClean="0"/>
              <a:t> and record the volume of total extract in the graduated vessel. </a:t>
            </a:r>
          </a:p>
          <a:p>
            <a:pPr algn="ctr"/>
            <a:endParaRPr lang="en-US" sz="2000" dirty="0" smtClean="0"/>
          </a:p>
          <a:p>
            <a:pPr algn="ctr">
              <a:buNone/>
            </a:pPr>
            <a:r>
              <a:rPr lang="en-US" sz="2000" dirty="0" smtClean="0"/>
              <a:t>Remove the filter paper from the bowl and dry in the oven at 110 + 5oC. After 24hours, take the weight of the extracted sample </a:t>
            </a:r>
            <a:r>
              <a:rPr lang="en-US" sz="2000" b="1" dirty="0" smtClean="0"/>
              <a:t>(Weight ‘B’).</a:t>
            </a:r>
          </a:p>
        </p:txBody>
      </p:sp>
      <p:sp>
        <p:nvSpPr>
          <p:cNvPr id="4" name="Down Arrow 3"/>
          <p:cNvSpPr/>
          <p:nvPr/>
        </p:nvSpPr>
        <p:spPr>
          <a:xfrm>
            <a:off x="4495800" y="1828800"/>
            <a:ext cx="228600" cy="3048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4495800" y="2590800"/>
            <a:ext cx="228600" cy="3048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495800" y="3581400"/>
            <a:ext cx="228600" cy="3048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4495800" y="4953000"/>
            <a:ext cx="228600" cy="304800"/>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smtClean="0"/>
              <a:t>Continued…</a:t>
            </a:r>
            <a:endParaRPr lang="en-US" sz="4000" b="1" dirty="0"/>
          </a:p>
        </p:txBody>
      </p:sp>
      <p:sp>
        <p:nvSpPr>
          <p:cNvPr id="3" name="Content Placeholder 2"/>
          <p:cNvSpPr>
            <a:spLocks noGrp="1"/>
          </p:cNvSpPr>
          <p:nvPr>
            <p:ph idx="1"/>
          </p:nvPr>
        </p:nvSpPr>
        <p:spPr/>
        <p:txBody>
          <a:bodyPr/>
          <a:lstStyle/>
          <a:p>
            <a:pPr>
              <a:buNone/>
            </a:pPr>
            <a:r>
              <a:rPr lang="en-US" sz="2800" b="1" u="sng" dirty="0" smtClean="0"/>
              <a:t>Results</a:t>
            </a:r>
          </a:p>
          <a:p>
            <a:r>
              <a:rPr lang="en-US" sz="2800" dirty="0" smtClean="0"/>
              <a:t>Bitumen content = [(A-B)/A]×100 %</a:t>
            </a:r>
          </a:p>
          <a:p>
            <a:pPr>
              <a:buNone/>
            </a:pPr>
            <a:r>
              <a:rPr lang="en-US" sz="2800" dirty="0" smtClean="0"/>
              <a:t>    [(800-730)/800]×100 = 8.75%</a:t>
            </a:r>
          </a:p>
          <a:p>
            <a:pPr>
              <a:buNone/>
            </a:pPr>
            <a:r>
              <a:rPr lang="en-US" sz="2800" dirty="0" smtClean="0"/>
              <a:t>    </a:t>
            </a:r>
            <a:r>
              <a:rPr lang="en-US" sz="2800" b="1" dirty="0" smtClean="0"/>
              <a:t>(weight ‘A’)= </a:t>
            </a:r>
            <a:r>
              <a:rPr lang="en-US" sz="2800" dirty="0" smtClean="0"/>
              <a:t>sample</a:t>
            </a:r>
          </a:p>
          <a:p>
            <a:pPr>
              <a:buNone/>
            </a:pPr>
            <a:r>
              <a:rPr lang="en-US" sz="2800" b="1" dirty="0" smtClean="0"/>
              <a:t>    (weight ‘B’)= </a:t>
            </a:r>
            <a:r>
              <a:rPr lang="en-US" sz="2800" dirty="0" smtClean="0"/>
              <a:t>Extracted sample</a:t>
            </a:r>
          </a:p>
          <a:p>
            <a:r>
              <a:rPr lang="en-US" sz="2800" dirty="0" smtClean="0"/>
              <a:t>Repeat the test thrice and average the results</a:t>
            </a:r>
            <a:r>
              <a:rPr lang="en-US" dirty="0" smtClean="0"/>
              <a: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1610</Words>
  <Application>Microsoft Office PowerPoint</Application>
  <PresentationFormat>On-screen Show (4:3)</PresentationFormat>
  <Paragraphs>232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 Surveying </vt:lpstr>
      <vt:lpstr>Working Steps for Total Station</vt:lpstr>
      <vt:lpstr>Total station</vt:lpstr>
      <vt:lpstr>Continued…</vt:lpstr>
      <vt:lpstr>Continued… Rough sketch prepared while entering the points in TS</vt:lpstr>
      <vt:lpstr>Bitumen Extraction (Determining Bitumen Content)</vt:lpstr>
      <vt:lpstr>Procedure</vt:lpstr>
      <vt:lpstr>Continued…</vt:lpstr>
      <vt:lpstr>Aggregate Impact Test</vt:lpstr>
      <vt:lpstr>Procedure</vt:lpstr>
      <vt:lpstr>Continued…</vt:lpstr>
      <vt:lpstr>Los Angeles Abrasion Test</vt:lpstr>
      <vt:lpstr>Procedure</vt:lpstr>
      <vt:lpstr>Continued…</vt:lpstr>
      <vt:lpstr>SLUMP TEST</vt:lpstr>
      <vt:lpstr>Continued…</vt:lpstr>
      <vt:lpstr>Prescribed limits for different concrete works</vt:lpstr>
      <vt:lpstr>Sieve Analysis</vt:lpstr>
      <vt:lpstr>Procedure</vt:lpstr>
      <vt:lpstr>Continued…</vt:lpstr>
      <vt:lpstr>California bearing ratio (CBR)</vt:lpstr>
      <vt:lpstr>Continued…</vt:lpstr>
      <vt:lpstr>Procedure</vt:lpstr>
      <vt:lpstr>Standard Load values on crushed Stones for different Penetration values</vt:lpstr>
      <vt:lpstr>Load vs. penetration curve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Pavement</dc:title>
  <dc:creator>phArmA</dc:creator>
  <cp:lastModifiedBy>phArmA</cp:lastModifiedBy>
  <cp:revision>221</cp:revision>
  <dcterms:created xsi:type="dcterms:W3CDTF">2014-05-25T07:47:40Z</dcterms:created>
  <dcterms:modified xsi:type="dcterms:W3CDTF">2014-05-28T00:31:06Z</dcterms:modified>
</cp:coreProperties>
</file>