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71" r:id="rId6"/>
    <p:sldId id="275" r:id="rId7"/>
    <p:sldId id="277" r:id="rId8"/>
    <p:sldId id="278" r:id="rId9"/>
    <p:sldId id="279" r:id="rId10"/>
    <p:sldId id="280" r:id="rId11"/>
    <p:sldId id="260" r:id="rId12"/>
    <p:sldId id="263" r:id="rId13"/>
    <p:sldId id="265" r:id="rId14"/>
    <p:sldId id="267" r:id="rId15"/>
    <p:sldId id="272" r:id="rId16"/>
    <p:sldId id="273" r:id="rId17"/>
    <p:sldId id="274" r:id="rId18"/>
    <p:sldId id="268" r:id="rId19"/>
    <p:sldId id="269" r:id="rId20"/>
    <p:sldId id="270" r:id="rId21"/>
    <p:sldId id="281"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7B60D1-C9B9-45C5-8B6A-FAFB5C82977A}" type="datetimeFigureOut">
              <a:rPr lang="en-US" smtClean="0"/>
              <a:pPr/>
              <a:t>5/28/2014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7BF66F2-77C1-4DB5-AA0D-691E926744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B60D1-C9B9-45C5-8B6A-FAFB5C82977A}"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B60D1-C9B9-45C5-8B6A-FAFB5C82977A}"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B60D1-C9B9-45C5-8B6A-FAFB5C82977A}"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7B60D1-C9B9-45C5-8B6A-FAFB5C82977A}"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66F2-77C1-4DB5-AA0D-691E926744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7B60D1-C9B9-45C5-8B6A-FAFB5C82977A}"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7B60D1-C9B9-45C5-8B6A-FAFB5C82977A}" type="datetimeFigureOut">
              <a:rPr lang="en-US" smtClean="0"/>
              <a:pPr/>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7B60D1-C9B9-45C5-8B6A-FAFB5C82977A}" type="datetimeFigureOut">
              <a:rPr lang="en-US" smtClean="0"/>
              <a:pPr/>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B60D1-C9B9-45C5-8B6A-FAFB5C82977A}" type="datetimeFigureOut">
              <a:rPr lang="en-US" smtClean="0"/>
              <a:pPr/>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7B60D1-C9B9-45C5-8B6A-FAFB5C82977A}"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F66F2-77C1-4DB5-AA0D-691E926744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7B60D1-C9B9-45C5-8B6A-FAFB5C82977A}"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7BF66F2-77C1-4DB5-AA0D-691E9267446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7B60D1-C9B9-45C5-8B6A-FAFB5C82977A}" type="datetimeFigureOut">
              <a:rPr lang="en-US" smtClean="0"/>
              <a:pPr/>
              <a:t>5/28/2014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BF66F2-77C1-4DB5-AA0D-691E9267446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762000"/>
            <a:ext cx="184731" cy="369332"/>
          </a:xfrm>
          <a:prstGeom prst="rect">
            <a:avLst/>
          </a:prstGeom>
          <a:noFill/>
        </p:spPr>
        <p:txBody>
          <a:bodyPr wrap="none" rtlCol="0">
            <a:spAutoFit/>
          </a:bodyPr>
          <a:lstStyle/>
          <a:p>
            <a:endParaRPr lang="en-US" b="1" dirty="0">
              <a:latin typeface="Times New Roman" pitchFamily="18" charset="0"/>
              <a:cs typeface="Times New Roman" pitchFamily="18" charset="0"/>
            </a:endParaRPr>
          </a:p>
        </p:txBody>
      </p:sp>
      <p:sp>
        <p:nvSpPr>
          <p:cNvPr id="5" name="Rectangle 4"/>
          <p:cNvSpPr/>
          <p:nvPr/>
        </p:nvSpPr>
        <p:spPr>
          <a:xfrm>
            <a:off x="0" y="381000"/>
            <a:ext cx="8915400" cy="6555641"/>
          </a:xfrm>
          <a:prstGeom prst="rect">
            <a:avLst/>
          </a:prstGeom>
        </p:spPr>
        <p:txBody>
          <a:bodyPr wrap="square">
            <a:spAutoFit/>
          </a:bodyPr>
          <a:lstStyle/>
          <a:p>
            <a:pPr algn="ctr"/>
            <a:r>
              <a:rPr lang="en-US" sz="5000" dirty="0" smtClean="0">
                <a:solidFill>
                  <a:schemeClr val="accent1">
                    <a:lumMod val="75000"/>
                  </a:schemeClr>
                </a:solidFill>
                <a:latin typeface="Times New Roman" pitchFamily="18" charset="0"/>
                <a:cs typeface="Times New Roman" pitchFamily="18" charset="0"/>
              </a:rPr>
              <a:t> </a:t>
            </a:r>
            <a:r>
              <a:rPr lang="en-US" sz="5000" b="1" u="sng" dirty="0" smtClean="0">
                <a:solidFill>
                  <a:schemeClr val="accent2">
                    <a:lumMod val="75000"/>
                  </a:schemeClr>
                </a:solidFill>
                <a:latin typeface="Times New Roman" pitchFamily="18" charset="0"/>
                <a:cs typeface="Times New Roman" pitchFamily="18" charset="0"/>
              </a:rPr>
              <a:t>PRESENTATION ON</a:t>
            </a:r>
          </a:p>
          <a:p>
            <a:pPr algn="ctr"/>
            <a:endParaRPr lang="en-US" sz="5000" b="1" u="sng" dirty="0">
              <a:solidFill>
                <a:schemeClr val="accent2">
                  <a:lumMod val="75000"/>
                </a:schemeClr>
              </a:solidFill>
              <a:latin typeface="Times New Roman" pitchFamily="18" charset="0"/>
              <a:cs typeface="Times New Roman" pitchFamily="18" charset="0"/>
            </a:endParaRPr>
          </a:p>
          <a:p>
            <a:pPr algn="ctr"/>
            <a:r>
              <a:rPr lang="en-US" sz="5000" b="1" dirty="0" smtClean="0">
                <a:solidFill>
                  <a:schemeClr val="accent2">
                    <a:lumMod val="75000"/>
                  </a:schemeClr>
                </a:solidFill>
                <a:latin typeface="Times New Roman" pitchFamily="18" charset="0"/>
                <a:cs typeface="Times New Roman" pitchFamily="18" charset="0"/>
              </a:rPr>
              <a:t> </a:t>
            </a:r>
            <a:r>
              <a:rPr lang="en-US" sz="4000" b="1" dirty="0" smtClean="0">
                <a:solidFill>
                  <a:schemeClr val="accent2">
                    <a:lumMod val="75000"/>
                  </a:schemeClr>
                </a:solidFill>
                <a:latin typeface="Times New Roman" pitchFamily="18" charset="0"/>
                <a:cs typeface="Times New Roman" pitchFamily="18" charset="0"/>
              </a:rPr>
              <a:t>CONSTRUCTION OF RESIDENTIAL FLATS G+2</a:t>
            </a:r>
          </a:p>
          <a:p>
            <a:pPr algn="ctr"/>
            <a:r>
              <a:rPr lang="en-US" sz="4000" b="1" dirty="0" smtClean="0">
                <a:solidFill>
                  <a:schemeClr val="accent2">
                    <a:lumMod val="75000"/>
                  </a:schemeClr>
                </a:solidFill>
                <a:latin typeface="Times New Roman" pitchFamily="18" charset="0"/>
                <a:cs typeface="Times New Roman" pitchFamily="18" charset="0"/>
              </a:rPr>
              <a:t>AT OMAXE CASSIA</a:t>
            </a:r>
          </a:p>
          <a:p>
            <a:pPr algn="ctr"/>
            <a:r>
              <a:rPr lang="en-US" sz="4000" b="1" dirty="0" smtClean="0">
                <a:solidFill>
                  <a:schemeClr val="accent2">
                    <a:lumMod val="75000"/>
                  </a:schemeClr>
                </a:solidFill>
                <a:latin typeface="Times New Roman" pitchFamily="18" charset="0"/>
                <a:cs typeface="Times New Roman" pitchFamily="18" charset="0"/>
              </a:rPr>
              <a:t>NEW CHANDIGARH</a:t>
            </a:r>
          </a:p>
          <a:p>
            <a:pPr algn="ctr"/>
            <a:r>
              <a:rPr lang="en-US" sz="5000" dirty="0" smtClean="0">
                <a:solidFill>
                  <a:schemeClr val="accent1">
                    <a:lumMod val="75000"/>
                  </a:schemeClr>
                </a:solidFill>
                <a:latin typeface="Times New Roman" pitchFamily="18" charset="0"/>
                <a:cs typeface="Times New Roman" pitchFamily="18" charset="0"/>
              </a:rPr>
              <a:t/>
            </a:r>
            <a:br>
              <a:rPr lang="en-US" sz="5000" dirty="0" smtClean="0">
                <a:solidFill>
                  <a:schemeClr val="accent1">
                    <a:lumMod val="75000"/>
                  </a:schemeClr>
                </a:solidFill>
                <a:latin typeface="Times New Roman" pitchFamily="18" charset="0"/>
                <a:cs typeface="Times New Roman" pitchFamily="18" charset="0"/>
              </a:rPr>
            </a:br>
            <a:r>
              <a:rPr lang="en-US" sz="5000" dirty="0" smtClean="0">
                <a:solidFill>
                  <a:schemeClr val="accent1">
                    <a:lumMod val="75000"/>
                  </a:schemeClr>
                </a:solidFill>
                <a:latin typeface="Times New Roman" pitchFamily="18" charset="0"/>
                <a:cs typeface="Times New Roman" pitchFamily="18" charset="0"/>
              </a:rPr>
              <a:t/>
            </a:r>
            <a:br>
              <a:rPr lang="en-US" sz="5000" dirty="0" smtClean="0">
                <a:solidFill>
                  <a:schemeClr val="accent1">
                    <a:lumMod val="75000"/>
                  </a:schemeClr>
                </a:solidFill>
                <a:latin typeface="Times New Roman" pitchFamily="18" charset="0"/>
                <a:cs typeface="Times New Roman" pitchFamily="18" charset="0"/>
              </a:rPr>
            </a:br>
            <a:endParaRPr lang="en-US" sz="5000" dirty="0">
              <a:solidFill>
                <a:schemeClr val="accent1">
                  <a:lumMod val="75000"/>
                </a:schemeClr>
              </a:solidFill>
            </a:endParaRPr>
          </a:p>
        </p:txBody>
      </p:sp>
      <p:sp>
        <p:nvSpPr>
          <p:cNvPr id="6" name="TextBox 5"/>
          <p:cNvSpPr txBox="1"/>
          <p:nvPr/>
        </p:nvSpPr>
        <p:spPr>
          <a:xfrm>
            <a:off x="5787440" y="5181600"/>
            <a:ext cx="3356560" cy="1200329"/>
          </a:xfrm>
          <a:prstGeom prst="rect">
            <a:avLst/>
          </a:prstGeom>
          <a:noFill/>
        </p:spPr>
        <p:txBody>
          <a:bodyPr wrap="none" rtlCol="0">
            <a:spAutoFit/>
          </a:bodyPr>
          <a:lstStyle/>
          <a:p>
            <a:r>
              <a:rPr lang="en-US" b="1" dirty="0" smtClean="0">
                <a:latin typeface="Times New Roman" pitchFamily="18" charset="0"/>
                <a:cs typeface="Times New Roman" pitchFamily="18" charset="0"/>
              </a:rPr>
              <a:t>BY : RAHUL KUMAR ALAGH</a:t>
            </a:r>
          </a:p>
          <a:p>
            <a:r>
              <a:rPr lang="en-US" b="1" dirty="0" smtClean="0">
                <a:latin typeface="Times New Roman" pitchFamily="18" charset="0"/>
                <a:cs typeface="Times New Roman" pitchFamily="18" charset="0"/>
              </a:rPr>
              <a:t>ROLL NO. 100370101242</a:t>
            </a:r>
          </a:p>
          <a:p>
            <a:r>
              <a:rPr lang="en-US" b="1" dirty="0" smtClean="0">
                <a:latin typeface="Times New Roman" pitchFamily="18" charset="0"/>
                <a:cs typeface="Times New Roman" pitchFamily="18" charset="0"/>
              </a:rPr>
              <a:t>D4 CIVIL ENGINEERING</a:t>
            </a:r>
          </a:p>
          <a:p>
            <a:r>
              <a:rPr lang="en-US" b="1" dirty="0" smtClean="0">
                <a:latin typeface="Times New Roman" pitchFamily="18" charset="0"/>
                <a:cs typeface="Times New Roman" pitchFamily="18" charset="0"/>
              </a:rPr>
              <a:t>GNDEC, LUDHIANA</a:t>
            </a:r>
            <a:endParaRPr lang="en-US"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1371600"/>
            <a:ext cx="7851775" cy="1828800"/>
          </a:xfrm>
        </p:spPr>
        <p:txBody>
          <a:bodyPr>
            <a:normAutofit fontScale="90000"/>
          </a:bodyPr>
          <a:lstStyle/>
          <a:p>
            <a:pPr algn="ctr"/>
            <a:r>
              <a:rPr lang="en-US" sz="4400" dirty="0" smtClean="0">
                <a:latin typeface="Times New Roman" pitchFamily="18" charset="0"/>
                <a:cs typeface="Times New Roman" pitchFamily="18" charset="0"/>
              </a:rPr>
              <a:t>            </a:t>
            </a:r>
            <a:r>
              <a:rPr lang="en-US" sz="4400" u="sng" dirty="0" smtClean="0">
                <a:latin typeface="Times New Roman" pitchFamily="18" charset="0"/>
                <a:cs typeface="Times New Roman" pitchFamily="18" charset="0"/>
              </a:rPr>
              <a:t>CONCRETE </a:t>
            </a:r>
            <a:r>
              <a:rPr lang="en-US" sz="4400" u="sng" dirty="0" smtClean="0">
                <a:latin typeface="Times New Roman" pitchFamily="18" charset="0"/>
                <a:cs typeface="Times New Roman" pitchFamily="18" charset="0"/>
              </a:rPr>
              <a:t>WORK</a:t>
            </a:r>
            <a:r>
              <a:rPr lang="en-US" dirty="0" smtClean="0"/>
              <a:t/>
            </a:r>
            <a:br>
              <a:rPr lang="en-US" dirty="0" smtClean="0"/>
            </a:br>
            <a:r>
              <a:rPr lang="en-US" dirty="0" smtClean="0"/>
              <a:t>                              </a:t>
            </a:r>
            <a:br>
              <a:rPr lang="en-US" dirty="0" smtClean="0"/>
            </a:br>
            <a:endParaRPr lang="en-US" dirty="0"/>
          </a:p>
        </p:txBody>
      </p:sp>
      <p:sp>
        <p:nvSpPr>
          <p:cNvPr id="4" name="Subtitle 3"/>
          <p:cNvSpPr>
            <a:spLocks noGrp="1"/>
          </p:cNvSpPr>
          <p:nvPr>
            <p:ph type="subTitle" idx="4294967295"/>
          </p:nvPr>
        </p:nvSpPr>
        <p:spPr>
          <a:xfrm>
            <a:off x="1143000" y="2286001"/>
            <a:ext cx="5486400" cy="1752599"/>
          </a:xfrm>
        </p:spPr>
        <p:txBody>
          <a:bodyPr>
            <a:normAutofit fontScale="70000" lnSpcReduction="20000"/>
          </a:bodyPr>
          <a:lstStyle/>
          <a:p>
            <a:endParaRPr lang="en-US" dirty="0" smtClean="0"/>
          </a:p>
          <a:p>
            <a:pPr algn="l">
              <a:buFont typeface="Wingdings" pitchFamily="2" charset="2"/>
              <a:buChar char="Ø"/>
            </a:pPr>
            <a:r>
              <a:rPr lang="en-US" sz="2400" dirty="0" smtClean="0">
                <a:latin typeface="Times New Roman" pitchFamily="18" charset="0"/>
                <a:cs typeface="Times New Roman" pitchFamily="18" charset="0"/>
              </a:rPr>
              <a:t>GRADE OF CONCRETE  =   M25</a:t>
            </a:r>
          </a:p>
          <a:p>
            <a:pPr algn="l">
              <a:buFont typeface="Wingdings" pitchFamily="2" charset="2"/>
              <a:buChar char="Ø"/>
            </a:pPr>
            <a:r>
              <a:rPr lang="en-US" sz="2400" dirty="0" smtClean="0">
                <a:latin typeface="Times New Roman" pitchFamily="18" charset="0"/>
                <a:cs typeface="Times New Roman" pitchFamily="18" charset="0"/>
              </a:rPr>
              <a:t>TYPE OF BATCHING       =  R. M C</a:t>
            </a:r>
          </a:p>
          <a:p>
            <a:pPr algn="l">
              <a:buFont typeface="Wingdings" pitchFamily="2" charset="2"/>
              <a:buChar char="Ø"/>
            </a:pPr>
            <a:r>
              <a:rPr lang="en-US" sz="2400" dirty="0" smtClean="0">
                <a:latin typeface="Times New Roman" pitchFamily="18" charset="0"/>
                <a:cs typeface="Times New Roman" pitchFamily="18" charset="0"/>
              </a:rPr>
              <a:t>BRAND OF R.M.C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ULTRA TECH</a:t>
            </a:r>
          </a:p>
          <a:p>
            <a:pPr algn="l">
              <a:buFont typeface="Wingdings" pitchFamily="2" charset="2"/>
              <a:buChar char="Ø"/>
            </a:pPr>
            <a:r>
              <a:rPr lang="en-US" sz="2400" dirty="0" smtClean="0">
                <a:latin typeface="Times New Roman" pitchFamily="18" charset="0"/>
                <a:cs typeface="Times New Roman" pitchFamily="18" charset="0"/>
              </a:rPr>
              <a:t>TYPE OF PLACING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WITH PUMP OR             </a:t>
            </a:r>
          </a:p>
          <a:p>
            <a:pPr algn="l">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MANNUALY</a:t>
            </a:r>
          </a:p>
          <a:p>
            <a:pPr algn="l">
              <a:buFont typeface="Wingdings" pitchFamily="2" charset="2"/>
              <a:buChar char="Ø"/>
            </a:pPr>
            <a:endParaRPr lang="en-US" dirty="0" smtClean="0">
              <a:latin typeface="+mj-lt"/>
            </a:endParaRPr>
          </a:p>
          <a:p>
            <a:pPr algn="l"/>
            <a:endParaRPr lang="en-US" dirty="0"/>
          </a:p>
        </p:txBody>
      </p:sp>
      <p:pic>
        <p:nvPicPr>
          <p:cNvPr id="6" name="Picture 5" descr="IMG-20130823-WA0007"/>
          <p:cNvPicPr/>
          <p:nvPr/>
        </p:nvPicPr>
        <p:blipFill>
          <a:blip r:embed="rId2"/>
          <a:srcRect/>
          <a:stretch>
            <a:fillRect/>
          </a:stretch>
        </p:blipFill>
        <p:spPr bwMode="auto">
          <a:xfrm>
            <a:off x="1295400" y="4038600"/>
            <a:ext cx="3398454" cy="2438400"/>
          </a:xfrm>
          <a:prstGeom prst="rect">
            <a:avLst/>
          </a:prstGeom>
          <a:noFill/>
          <a:ln w="9525">
            <a:noFill/>
            <a:miter lim="800000"/>
            <a:headEnd/>
            <a:tailEnd/>
          </a:ln>
        </p:spPr>
      </p:pic>
      <p:sp>
        <p:nvSpPr>
          <p:cNvPr id="7" name="TextBox 6"/>
          <p:cNvSpPr txBox="1"/>
          <p:nvPr/>
        </p:nvSpPr>
        <p:spPr>
          <a:xfrm>
            <a:off x="5334000" y="5181600"/>
            <a:ext cx="3275256" cy="369332"/>
          </a:xfrm>
          <a:prstGeom prst="rect">
            <a:avLst/>
          </a:prstGeom>
          <a:noFill/>
        </p:spPr>
        <p:txBody>
          <a:bodyPr wrap="none" rtlCol="0">
            <a:spAutoFit/>
          </a:bodyPr>
          <a:lstStyle/>
          <a:p>
            <a:r>
              <a:rPr lang="en-US" dirty="0" smtClean="0">
                <a:latin typeface="Times New Roman" pitchFamily="18" charset="0"/>
                <a:cs typeface="Times New Roman" pitchFamily="18" charset="0"/>
              </a:rPr>
              <a:t>Concrete transferred using pump.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u="sng" dirty="0" smtClean="0">
                <a:latin typeface="Times New Roman" pitchFamily="18" charset="0"/>
                <a:cs typeface="Times New Roman" pitchFamily="18" charset="0"/>
              </a:rPr>
              <a:t>FIELD TESTS ON MATERIALS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b="1" u="sng" dirty="0">
              <a:latin typeface="Times New Roman" pitchFamily="18" charset="0"/>
              <a:cs typeface="Times New Roman" pitchFamily="18" charset="0"/>
            </a:endParaRPr>
          </a:p>
        </p:txBody>
      </p:sp>
      <p:sp>
        <p:nvSpPr>
          <p:cNvPr id="5" name="TextBox 4"/>
          <p:cNvSpPr txBox="1"/>
          <p:nvPr/>
        </p:nvSpPr>
        <p:spPr>
          <a:xfrm>
            <a:off x="457200" y="1981200"/>
            <a:ext cx="7620000" cy="338554"/>
          </a:xfrm>
          <a:prstGeom prst="rect">
            <a:avLst/>
          </a:prstGeom>
          <a:noFill/>
        </p:spPr>
        <p:txBody>
          <a:bodyPr wrap="square" rtlCol="0">
            <a:spAutoFit/>
          </a:bodyPr>
          <a:lstStyle/>
          <a:p>
            <a:endParaRPr lang="en-US" sz="1600" dirty="0">
              <a:latin typeface="Times New Roman" pitchFamily="18" charset="0"/>
              <a:cs typeface="Times New Roman" pitchFamily="18" charset="0"/>
            </a:endParaRPr>
          </a:p>
        </p:txBody>
      </p:sp>
      <p:sp>
        <p:nvSpPr>
          <p:cNvPr id="9" name="TextBox 8"/>
          <p:cNvSpPr txBox="1"/>
          <p:nvPr/>
        </p:nvSpPr>
        <p:spPr>
          <a:xfrm>
            <a:off x="1295400" y="2438400"/>
            <a:ext cx="6532558" cy="3416320"/>
          </a:xfrm>
          <a:prstGeom prst="rect">
            <a:avLst/>
          </a:prstGeom>
          <a:noFill/>
        </p:spPr>
        <p:txBody>
          <a:bodyPr wrap="none" rtlCol="0">
            <a:spAutoFit/>
          </a:bodyPr>
          <a:lstStyle/>
          <a:p>
            <a:endParaRPr lang="en-US" sz="16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1" name="Rectangle 2"/>
          <p:cNvSpPr>
            <a:spLocks noChangeArrowheads="1"/>
          </p:cNvSpPr>
          <p:nvPr/>
        </p:nvSpPr>
        <p:spPr bwMode="auto">
          <a:xfrm>
            <a:off x="228600" y="2286000"/>
            <a:ext cx="8686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have performed tests on concrete, soil, brick, reinforcement bars and aggregates. I have performed the quality testing of materials. For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eg</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compressive strength of </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concrete</a:t>
            </a:r>
            <a:r>
              <a:rPr lang="en-US" sz="1600" dirty="0">
                <a:latin typeface="Times New Roman" pitchFamily="18" charset="0"/>
                <a:ea typeface="Times New Roman" pitchFamily="18" charset="0"/>
                <a:cs typeface="Times New Roman" pitchFamily="18" charset="0"/>
              </a:rPr>
              <a:t> </a:t>
            </a:r>
            <a:r>
              <a:rPr lang="en-US" sz="1600" dirty="0" smtClean="0">
                <a:latin typeface="Times New Roman" pitchFamily="18" charset="0"/>
                <a:ea typeface="Times New Roman" pitchFamily="18" charset="0"/>
                <a:cs typeface="Times New Roman" pitchFamily="18" charset="0"/>
              </a:rPr>
              <a:t>cubes and bricks.</a:t>
            </a:r>
          </a:p>
          <a:p>
            <a:pPr marL="0" marR="0" lvl="0" indent="0" defTabSz="914400" rtl="0" eaLnBrk="1" fontAlgn="base" latinLnBrk="0" hangingPunct="1">
              <a:lnSpc>
                <a:spcPct val="15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BRICK TEST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:Water absorption test, Weight of brick, Shape and Size of brick, Load bearing capacity</a:t>
            </a:r>
          </a:p>
          <a:p>
            <a:pPr marL="0" marR="0" lvl="0" indent="0" defTabSz="914400" rtl="0" eaLnBrk="0" fontAlgn="base" latinLnBrk="0" hangingPunct="0">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(Compression test)</a:t>
            </a:r>
          </a:p>
          <a:p>
            <a:pPr marL="0" marR="0" lvl="0" indent="0" defTabSz="914400" rtl="0" eaLnBrk="0" fontAlgn="base" latinLnBrk="0" hangingPunct="0">
              <a:lnSpc>
                <a:spcPct val="15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AGGREGATE TEST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Sieve Analysis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CONCRETE</a:t>
            </a:r>
            <a:r>
              <a:rPr kumimoji="0" lang="en-US" sz="1600" b="0"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TEST </a:t>
            </a:r>
            <a:r>
              <a:rPr kumimoji="0" lang="en-US" sz="1600" b="0"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Slump test ( to check out workability of the concrete ) , Cube test  </a:t>
            </a:r>
          </a:p>
          <a:p>
            <a:pPr marL="0" marR="0" lvl="0" indent="0" defTabSz="914400" rtl="0" eaLnBrk="0" fontAlgn="base" latinLnBrk="0" hangingPunct="0">
              <a:lnSpc>
                <a:spcPct val="150000"/>
              </a:lnSpc>
              <a:spcBef>
                <a:spcPct val="0"/>
              </a:spcBef>
              <a:spcAft>
                <a:spcPct val="0"/>
              </a:spcAft>
              <a:buClrTx/>
              <a:buSzTx/>
              <a:buFontTx/>
              <a:buNone/>
              <a:tabLst/>
            </a:pPr>
            <a:r>
              <a:rPr lang="en-US" sz="1600" dirty="0">
                <a:latin typeface="Times New Roman" pitchFamily="18" charset="0"/>
                <a:ea typeface="Times New Roman" pitchFamily="18" charset="0"/>
                <a:cs typeface="Times New Roman" pitchFamily="18" charset="0"/>
              </a:rPr>
              <a:t> </a:t>
            </a:r>
            <a:r>
              <a:rPr lang="en-US" sz="1600" dirty="0" smtClean="0">
                <a:latin typeface="Times New Roman" pitchFamily="18" charset="0"/>
                <a:ea typeface="Times New Roman" pitchFamily="18" charset="0"/>
                <a:cs typeface="Times New Roman" pitchFamily="18" charset="0"/>
              </a:rPr>
              <a:t>                                   </a:t>
            </a:r>
            <a:r>
              <a:rPr kumimoji="0" lang="en-US" sz="1600" b="0"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compressive </a:t>
            </a:r>
            <a:r>
              <a:rPr kumimoji="0" lang="en-US" sz="1600" b="0"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value </a:t>
            </a:r>
            <a:r>
              <a:rPr kumimoji="0" lang="en-US" sz="1600" b="0"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test </a:t>
            </a:r>
            <a:r>
              <a:rPr kumimoji="0" lang="en-US" sz="1600" b="0"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defTabSz="914400" rtl="0" eaLnBrk="0" fontAlgn="base" latinLnBrk="0" hangingPunct="0">
              <a:lnSpc>
                <a:spcPct val="150000"/>
              </a:lnSpc>
              <a:spcBef>
                <a:spcPct val="0"/>
              </a:spcBef>
              <a:spcAft>
                <a:spcPct val="0"/>
              </a:spcAft>
              <a:buClrTx/>
              <a:buSzTx/>
              <a:buFontTx/>
              <a:buNone/>
              <a:tabLst/>
            </a:pPr>
            <a:r>
              <a:rPr lang="en-US" sz="1600" u="sng" baseline="0" dirty="0" smtClean="0">
                <a:latin typeface="Times New Roman" pitchFamily="18" charset="0"/>
                <a:cs typeface="Times New Roman" pitchFamily="18" charset="0"/>
              </a:rPr>
              <a:t>STEEL</a:t>
            </a:r>
            <a:r>
              <a:rPr lang="en-US" sz="1600" u="sng" dirty="0" smtClean="0">
                <a:latin typeface="Times New Roman" pitchFamily="18" charset="0"/>
                <a:cs typeface="Times New Roman" pitchFamily="18" charset="0"/>
              </a:rPr>
              <a:t> TEST</a:t>
            </a:r>
            <a:r>
              <a:rPr lang="en-US" sz="1600" dirty="0" smtClean="0">
                <a:latin typeface="Times New Roman" pitchFamily="18" charset="0"/>
                <a:cs typeface="Times New Roman" pitchFamily="18" charset="0"/>
              </a:rPr>
              <a:t> : Rolling margin</a:t>
            </a:r>
            <a:endParaRPr kumimoji="0" lang="en-US" sz="1600" b="0" i="0" u="sng"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              </a:t>
            </a:r>
            <a:r>
              <a:rPr lang="en-US" sz="4000" b="1" u="sng" dirty="0" smtClean="0">
                <a:latin typeface="Times New Roman" pitchFamily="18" charset="0"/>
                <a:cs typeface="Times New Roman" pitchFamily="18" charset="0"/>
              </a:rPr>
              <a:t>TEST ON CEMENT   </a:t>
            </a:r>
            <a:endParaRPr lang="en-IN" sz="4000" b="1" u="sng"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IN" dirty="0" smtClean="0"/>
              <a:t>When small quantity of cement is put in a glass of water it should not float on water.</a:t>
            </a:r>
          </a:p>
          <a:p>
            <a:pPr>
              <a:buFont typeface="Wingdings" pitchFamily="2" charset="2"/>
              <a:buChar char="Ø"/>
            </a:pPr>
            <a:r>
              <a:rPr lang="en-IN" dirty="0" smtClean="0"/>
              <a:t>If a small quantity of cement slurry is taken on a piece of glass and allowed to dry for a day, cracks should not develop after cracking.</a:t>
            </a:r>
          </a:p>
          <a:p>
            <a:pPr>
              <a:buFont typeface="Wingdings" pitchFamily="2" charset="2"/>
              <a:buChar char="Ø"/>
            </a:pPr>
            <a:r>
              <a:rPr lang="en-IN" dirty="0" smtClean="0"/>
              <a:t>When hand immersed into bag of cement, it should feel cool.</a:t>
            </a:r>
          </a:p>
          <a:p>
            <a:pPr>
              <a:buFont typeface="Wingdings" pitchFamily="2" charset="2"/>
              <a:buChar char="Ø"/>
            </a:pPr>
            <a:r>
              <a:rPr lang="en-IN" dirty="0" smtClean="0"/>
              <a:t> Lumps should not appear in a cement bag. </a:t>
            </a:r>
          </a:p>
          <a:p>
            <a:pPr>
              <a:buFont typeface="Wingdings" pitchFamily="2" charset="2"/>
              <a:buChar char="Ø"/>
            </a:pPr>
            <a:r>
              <a:rPr lang="en-IN" dirty="0" smtClean="0"/>
              <a:t>When cement is rubbed with fingers it should produce the smooth feeling.  </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Autofit/>
          </a:bodyPr>
          <a:lstStyle/>
          <a:p>
            <a:r>
              <a:rPr lang="en-IN" sz="2000" dirty="0" smtClean="0"/>
              <a:t>It is used for measuring the workability of fresh concrete and to check the uniformity of concrete from batch to batch.</a:t>
            </a:r>
            <a:endParaRPr lang="en-IN" sz="2000" dirty="0"/>
          </a:p>
        </p:txBody>
      </p:sp>
      <p:sp>
        <p:nvSpPr>
          <p:cNvPr id="2" name="Title 1"/>
          <p:cNvSpPr>
            <a:spLocks noGrp="1"/>
          </p:cNvSpPr>
          <p:nvPr>
            <p:ph type="title"/>
          </p:nvPr>
        </p:nvSpPr>
        <p:spPr/>
        <p:txBody>
          <a:bodyPr/>
          <a:lstStyle/>
          <a:p>
            <a:r>
              <a:rPr lang="en-US" dirty="0" smtClean="0"/>
              <a:t>SLUMP TEST 	</a:t>
            </a:r>
            <a:endParaRPr lang="en-IN" dirty="0"/>
          </a:p>
        </p:txBody>
      </p:sp>
      <p:pic>
        <p:nvPicPr>
          <p:cNvPr id="8" name="Picture Placeholder 7" descr="SDC10511.JPG"/>
          <p:cNvPicPr>
            <a:picLocks noGrp="1" noChangeAspect="1"/>
          </p:cNvPicPr>
          <p:nvPr>
            <p:ph type="pic" idx="1"/>
          </p:nvPr>
        </p:nvPicPr>
        <p:blipFill>
          <a:blip r:embed="rId2"/>
          <a:srcRect l="5942" r="5942"/>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533400" y="1905000"/>
            <a:ext cx="2209800" cy="2179320"/>
          </a:xfrm>
        </p:spPr>
        <p:txBody>
          <a:bodyPr>
            <a:noAutofit/>
          </a:bodyPr>
          <a:lstStyle/>
          <a:p>
            <a:r>
              <a:rPr lang="en-IN" sz="2000" dirty="0" smtClean="0"/>
              <a:t>This test is done to determine the compressive strength of a given sample of concrete for 7 days and 28 days.</a:t>
            </a:r>
          </a:p>
          <a:p>
            <a:r>
              <a:rPr lang="en-IN" sz="2000" dirty="0" smtClean="0"/>
              <a:t>This same equipment is used to perform brick compression test. </a:t>
            </a:r>
            <a:endParaRPr lang="en-IN" sz="2000" dirty="0"/>
          </a:p>
        </p:txBody>
      </p:sp>
      <p:sp>
        <p:nvSpPr>
          <p:cNvPr id="2" name="Title 1"/>
          <p:cNvSpPr>
            <a:spLocks noGrp="1"/>
          </p:cNvSpPr>
          <p:nvPr>
            <p:ph type="title"/>
          </p:nvPr>
        </p:nvSpPr>
        <p:spPr>
          <a:xfrm>
            <a:off x="533400" y="228600"/>
            <a:ext cx="2212848" cy="1582621"/>
          </a:xfrm>
        </p:spPr>
        <p:txBody>
          <a:bodyPr/>
          <a:lstStyle/>
          <a:p>
            <a:r>
              <a:rPr lang="en-US" dirty="0" smtClean="0"/>
              <a:t>CUBE TEST</a:t>
            </a:r>
            <a:endParaRPr lang="en-IN" dirty="0"/>
          </a:p>
        </p:txBody>
      </p:sp>
      <p:pic>
        <p:nvPicPr>
          <p:cNvPr id="9" name="Picture Placeholder 8" descr="images (1).jpg"/>
          <p:cNvPicPr>
            <a:picLocks noGrp="1" noChangeAspect="1"/>
          </p:cNvPicPr>
          <p:nvPr>
            <p:ph type="pic" idx="1"/>
          </p:nvPr>
        </p:nvPicPr>
        <p:blipFill>
          <a:blip r:embed="rId2"/>
          <a:srcRect t="7442" b="7442"/>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28600" y="0"/>
            <a:ext cx="8501090" cy="2071702"/>
          </a:xfrm>
        </p:spPr>
        <p:txBody>
          <a:bodyPr>
            <a:noAutofit/>
          </a:bodyPr>
          <a:lstStyle/>
          <a:p>
            <a:pPr algn="ctr"/>
            <a:r>
              <a:rPr lang="en-IN" sz="4000" b="1" u="heavy" dirty="0" smtClean="0">
                <a:latin typeface="Times New Roman" pitchFamily="18" charset="0"/>
                <a:cs typeface="Times New Roman" pitchFamily="18" charset="0"/>
              </a:rPr>
              <a:t>Construction Process And</a:t>
            </a:r>
            <a:br>
              <a:rPr lang="en-IN" sz="4000" b="1" u="heavy" dirty="0" smtClean="0">
                <a:latin typeface="Times New Roman" pitchFamily="18" charset="0"/>
                <a:cs typeface="Times New Roman" pitchFamily="18" charset="0"/>
              </a:rPr>
            </a:br>
            <a:r>
              <a:rPr lang="en-IN" sz="4000" b="1" u="heavy" dirty="0" smtClean="0">
                <a:latin typeface="Times New Roman" pitchFamily="18" charset="0"/>
                <a:cs typeface="Times New Roman" pitchFamily="18" charset="0"/>
              </a:rPr>
              <a:t> Materials Used</a:t>
            </a:r>
            <a:endParaRPr lang="en-IN" sz="4000" u="heavy" dirty="0">
              <a:latin typeface="Times New Roman" pitchFamily="18" charset="0"/>
              <a:cs typeface="Times New Roman" pitchFamily="18" charset="0"/>
            </a:endParaRPr>
          </a:p>
        </p:txBody>
      </p:sp>
      <p:sp>
        <p:nvSpPr>
          <p:cNvPr id="3" name="Rectangle 2"/>
          <p:cNvSpPr/>
          <p:nvPr/>
        </p:nvSpPr>
        <p:spPr>
          <a:xfrm>
            <a:off x="1295400" y="2438400"/>
            <a:ext cx="6629400" cy="2862322"/>
          </a:xfrm>
          <a:prstGeom prst="rect">
            <a:avLst/>
          </a:prstGeom>
        </p:spPr>
        <p:txBody>
          <a:bodyPr wrap="square">
            <a:spAutoFit/>
          </a:bodyPr>
          <a:lstStyle/>
          <a:p>
            <a:pPr>
              <a:buFont typeface="Wingdings" pitchFamily="2" charset="2"/>
              <a:buChar char="Ø"/>
            </a:pPr>
            <a:r>
              <a:rPr lang="en-IN" sz="2000" u="sng" dirty="0" smtClean="0">
                <a:latin typeface="Times New Roman" pitchFamily="18" charset="0"/>
                <a:cs typeface="Times New Roman" pitchFamily="18" charset="0"/>
              </a:rPr>
              <a:t>PCC (Plain Cement Concrete):</a:t>
            </a:r>
            <a:r>
              <a:rPr lang="en-IN" sz="2000" dirty="0" smtClean="0">
                <a:latin typeface="Times New Roman" pitchFamily="18" charset="0"/>
                <a:cs typeface="Times New Roman" pitchFamily="18" charset="0"/>
              </a:rPr>
              <a:t> After the process of excavation, laying of plain cement concrete that is PCC is done. A layer of 4 inches was made in such a manner that it was not mixed with the soil</a:t>
            </a:r>
            <a:r>
              <a:rPr lang="en-IN" sz="2000" dirty="0" smtClean="0">
                <a:latin typeface="Times New Roman" pitchFamily="18" charset="0"/>
                <a:cs typeface="Times New Roman" pitchFamily="18" charset="0"/>
              </a:rPr>
              <a:t>.</a:t>
            </a:r>
          </a:p>
          <a:p>
            <a:endParaRPr lang="en-IN" sz="2000" dirty="0" smtClean="0">
              <a:latin typeface="Times New Roman" pitchFamily="18" charset="0"/>
              <a:cs typeface="Times New Roman" pitchFamily="18" charset="0"/>
            </a:endParaRPr>
          </a:p>
          <a:p>
            <a:pPr>
              <a:buFont typeface="Wingdings" pitchFamily="2" charset="2"/>
              <a:buChar char="Ø"/>
            </a:pPr>
            <a:r>
              <a:rPr lang="en-IN" sz="2000" u="sng" dirty="0" smtClean="0">
                <a:latin typeface="Times New Roman" pitchFamily="18" charset="0"/>
                <a:cs typeface="Times New Roman" pitchFamily="18" charset="0"/>
              </a:rPr>
              <a:t>Laying of Foundation:</a:t>
            </a:r>
            <a:r>
              <a:rPr lang="en-IN" sz="2000" dirty="0" smtClean="0">
                <a:latin typeface="Times New Roman" pitchFamily="18" charset="0"/>
                <a:cs typeface="Times New Roman" pitchFamily="18" charset="0"/>
              </a:rPr>
              <a:t> At our site, Raft foundations are used to spread the load from a structure over a large area, normally the entire area of the structure. Normally raft foundation is used when large load is to be distributed.</a:t>
            </a:r>
            <a:endParaRPr lang="en-IN"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105400"/>
          </a:xfrm>
        </p:spPr>
        <p:txBody>
          <a:bodyPr>
            <a:normAutofit lnSpcReduction="10000"/>
          </a:bodyPr>
          <a:lstStyle/>
          <a:p>
            <a:pPr>
              <a:buFont typeface="Wingdings" pitchFamily="2" charset="2"/>
              <a:buChar char="Ø"/>
            </a:pPr>
            <a:r>
              <a:rPr lang="en-IN" sz="2000" u="sng" dirty="0" smtClean="0">
                <a:latin typeface="Times New Roman" pitchFamily="18" charset="0"/>
                <a:cs typeface="Times New Roman" pitchFamily="18" charset="0"/>
              </a:rPr>
              <a:t>Cement:</a:t>
            </a:r>
            <a:r>
              <a:rPr lang="en-IN" sz="2000" dirty="0" smtClean="0">
                <a:latin typeface="Times New Roman" pitchFamily="18" charset="0"/>
                <a:cs typeface="Times New Roman" pitchFamily="18" charset="0"/>
              </a:rPr>
              <a:t> The Bureau of Indian Standards (BIS) has classified OPC in three different grades The classification is mainly based on the compressive strength of cement-sand mortar cubes. </a:t>
            </a:r>
            <a:r>
              <a:rPr lang="en-IN" sz="2000" u="sng" dirty="0" smtClean="0">
                <a:latin typeface="Times New Roman" pitchFamily="18" charset="0"/>
                <a:cs typeface="Times New Roman" pitchFamily="18" charset="0"/>
              </a:rPr>
              <a:t/>
            </a:r>
            <a:br>
              <a:rPr lang="en-IN" sz="2000" u="sng"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Three types of cement grades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t>
            </a:r>
            <a:r>
              <a:rPr lang="en-IN" sz="2000" dirty="0" err="1" smtClean="0">
                <a:latin typeface="Times New Roman" pitchFamily="18" charset="0"/>
                <a:cs typeface="Times New Roman" pitchFamily="18" charset="0"/>
              </a:rPr>
              <a:t>i</a:t>
            </a:r>
            <a:r>
              <a:rPr lang="en-IN" sz="2000" dirty="0" smtClean="0">
                <a:latin typeface="Times New Roman" pitchFamily="18" charset="0"/>
                <a:cs typeface="Times New Roman" pitchFamily="18" charset="0"/>
              </a:rPr>
              <a:t>) 33 grade</a:t>
            </a:r>
          </a:p>
          <a:p>
            <a:pPr>
              <a:buNone/>
            </a:pPr>
            <a:r>
              <a:rPr lang="en-IN" sz="2000" dirty="0" smtClean="0">
                <a:latin typeface="Times New Roman" pitchFamily="18" charset="0"/>
                <a:cs typeface="Times New Roman" pitchFamily="18" charset="0"/>
              </a:rPr>
              <a:t>    (ii) 43 grade</a:t>
            </a:r>
          </a:p>
          <a:p>
            <a:pPr>
              <a:buNone/>
            </a:pPr>
            <a:r>
              <a:rPr lang="en-IN" sz="2000" dirty="0" smtClean="0">
                <a:latin typeface="Times New Roman" pitchFamily="18" charset="0"/>
                <a:cs typeface="Times New Roman" pitchFamily="18" charset="0"/>
              </a:rPr>
              <a:t>    (iii) 53 </a:t>
            </a:r>
            <a:r>
              <a:rPr lang="en-IN" sz="2000" dirty="0" smtClean="0">
                <a:latin typeface="Times New Roman" pitchFamily="18" charset="0"/>
                <a:cs typeface="Times New Roman" pitchFamily="18" charset="0"/>
              </a:rPr>
              <a:t>grade</a:t>
            </a:r>
          </a:p>
          <a:p>
            <a:pPr>
              <a:buFont typeface="Wingdings" pitchFamily="2" charset="2"/>
              <a:buChar char="Ø"/>
            </a:pPr>
            <a:r>
              <a:rPr lang="en-IN" sz="2000" u="sng" dirty="0" smtClean="0">
                <a:latin typeface="Times New Roman" pitchFamily="18" charset="0"/>
                <a:cs typeface="Times New Roman" pitchFamily="18" charset="0"/>
              </a:rPr>
              <a:t>AGGREGATE</a:t>
            </a:r>
            <a:r>
              <a:rPr lang="en-IN" sz="2000" u="sng"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Aggregate should be hard, strong, dense, durable, clean, and free from clay or loamy admixtures or quarry refuse or vegetable matter. </a:t>
            </a:r>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 </a:t>
            </a:r>
            <a:r>
              <a:rPr lang="en-US" sz="2000" dirty="0" smtClean="0">
                <a:latin typeface="Tw Cen MT" pitchFamily="34" charset="0"/>
              </a:rPr>
              <a:t>Two types of aggregates:</a:t>
            </a:r>
            <a:endParaRPr lang="en-IN" sz="2000" u="sng" dirty="0" smtClean="0">
              <a:latin typeface="Tw Cen MT" pitchFamily="34" charset="0"/>
            </a:endParaRPr>
          </a:p>
          <a:p>
            <a:pPr>
              <a:buClr>
                <a:schemeClr val="accent2"/>
              </a:buClr>
              <a:buNone/>
            </a:pPr>
            <a:r>
              <a:rPr lang="en-IN" sz="2000" dirty="0" smtClean="0">
                <a:latin typeface="Tw Cen MT" pitchFamily="34" charset="0"/>
              </a:rPr>
              <a:t> </a:t>
            </a:r>
            <a:r>
              <a:rPr lang="en-IN" sz="2000" dirty="0" smtClean="0">
                <a:latin typeface="Tw Cen MT" pitchFamily="34" charset="0"/>
              </a:rPr>
              <a:t>     </a:t>
            </a:r>
            <a:r>
              <a:rPr lang="en-IN" sz="2000" u="sng" dirty="0" smtClean="0">
                <a:latin typeface="Tw Cen MT" pitchFamily="34" charset="0"/>
              </a:rPr>
              <a:t>(</a:t>
            </a:r>
            <a:r>
              <a:rPr lang="en-IN" sz="2000" dirty="0" err="1" smtClean="0"/>
              <a:t>i</a:t>
            </a:r>
            <a:r>
              <a:rPr lang="en-IN" sz="2000" u="sng" dirty="0" smtClean="0">
                <a:latin typeface="Tw Cen MT" pitchFamily="34" charset="0"/>
              </a:rPr>
              <a:t>)Coarse Aggregate: </a:t>
            </a:r>
            <a:r>
              <a:rPr lang="en-IN" sz="2000" dirty="0" smtClean="0">
                <a:latin typeface="Tw Cen MT" pitchFamily="34" charset="0"/>
              </a:rPr>
              <a:t>Aggregate which retained on                                 </a:t>
            </a:r>
          </a:p>
          <a:p>
            <a:pPr>
              <a:buNone/>
            </a:pPr>
            <a:r>
              <a:rPr lang="en-IN" sz="2000" dirty="0" smtClean="0">
                <a:latin typeface="Tw Cen MT" pitchFamily="34" charset="0"/>
              </a:rPr>
              <a:t>      4.75mm </a:t>
            </a:r>
            <a:r>
              <a:rPr lang="en-IN" sz="2000" dirty="0" smtClean="0">
                <a:latin typeface="Tw Cen MT" pitchFamily="34" charset="0"/>
              </a:rPr>
              <a:t>IS Sieve, is termed as coarse aggregate.</a:t>
            </a:r>
          </a:p>
          <a:p>
            <a:pPr>
              <a:buClr>
                <a:schemeClr val="accent2"/>
              </a:buClr>
              <a:buNone/>
            </a:pPr>
            <a:r>
              <a:rPr lang="en-IN" sz="2000" dirty="0" smtClean="0">
                <a:latin typeface="Tw Cen MT" pitchFamily="34" charset="0"/>
              </a:rPr>
              <a:t> </a:t>
            </a:r>
            <a:r>
              <a:rPr lang="en-IN" sz="2000" dirty="0" smtClean="0">
                <a:latin typeface="Tw Cen MT" pitchFamily="34" charset="0"/>
              </a:rPr>
              <a:t>     </a:t>
            </a:r>
            <a:r>
              <a:rPr lang="en-IN" sz="2000" u="sng" dirty="0" smtClean="0">
                <a:latin typeface="Tw Cen MT" pitchFamily="34" charset="0"/>
              </a:rPr>
              <a:t>(</a:t>
            </a:r>
            <a:r>
              <a:rPr lang="en-IN" sz="2000" dirty="0" smtClean="0"/>
              <a:t>ii</a:t>
            </a:r>
            <a:r>
              <a:rPr lang="en-IN" sz="2000" u="sng" dirty="0" smtClean="0">
                <a:latin typeface="Tw Cen MT" pitchFamily="34" charset="0"/>
              </a:rPr>
              <a:t>)Fine Aggregate: </a:t>
            </a:r>
            <a:r>
              <a:rPr lang="en-IN" sz="2000" dirty="0" smtClean="0"/>
              <a:t>Aggregate which is passed through           </a:t>
            </a:r>
          </a:p>
          <a:p>
            <a:pPr>
              <a:buNone/>
            </a:pPr>
            <a:r>
              <a:rPr lang="en-IN" sz="2000" dirty="0" smtClean="0"/>
              <a:t>      </a:t>
            </a:r>
            <a:r>
              <a:rPr lang="en-IN" sz="2000" dirty="0" smtClean="0"/>
              <a:t>4.75 </a:t>
            </a:r>
            <a:r>
              <a:rPr lang="en-IN" sz="2000" dirty="0" err="1" smtClean="0"/>
              <a:t>mmIS</a:t>
            </a:r>
            <a:r>
              <a:rPr lang="en-IN" sz="2000" dirty="0" smtClean="0"/>
              <a:t> </a:t>
            </a:r>
            <a:r>
              <a:rPr lang="en-IN" sz="2000" dirty="0" smtClean="0"/>
              <a:t>Sieve is termed as fine aggregate.</a:t>
            </a:r>
            <a:endParaRPr lang="en-IN" sz="2000" dirty="0" smtClean="0">
              <a:latin typeface="Times New Roman" pitchFamily="18" charset="0"/>
              <a:cs typeface="Times New Roman" pitchFamily="18" charset="0"/>
            </a:endParaRPr>
          </a:p>
          <a:p>
            <a:pPr>
              <a:buNone/>
            </a:pPr>
            <a:endParaRPr lang="en-IN" sz="2500" dirty="0" smtClean="0"/>
          </a:p>
          <a:p>
            <a:pPr>
              <a:buNone/>
            </a:pPr>
            <a:endParaRPr lang="en-IN" sz="2500" dirty="0">
              <a:latin typeface="Tw Cen M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389120"/>
          </a:xfrm>
        </p:spPr>
        <p:txBody>
          <a:bodyPr/>
          <a:lstStyle/>
          <a:p>
            <a:pPr>
              <a:buFont typeface="Wingdings" pitchFamily="2" charset="2"/>
              <a:buChar char="Ø"/>
            </a:pPr>
            <a:r>
              <a:rPr lang="en-IN" sz="2400" u="sng" dirty="0" smtClean="0">
                <a:latin typeface="Times New Roman" pitchFamily="18" charset="0"/>
                <a:cs typeface="Times New Roman" pitchFamily="18" charset="0"/>
              </a:rPr>
              <a:t>Brickwork:</a:t>
            </a:r>
            <a:r>
              <a:rPr lang="en-IN" sz="2400" dirty="0" smtClean="0">
                <a:latin typeface="Times New Roman" pitchFamily="18" charset="0"/>
                <a:cs typeface="Times New Roman" pitchFamily="18" charset="0"/>
              </a:rPr>
              <a:t> Brickwork is masonry done with bricks and mortar and is generally used to build partition walls. In our site, all the external walls and the internal walls were made of bricks.</a:t>
            </a:r>
          </a:p>
          <a:p>
            <a:pPr>
              <a:buNone/>
            </a:pPr>
            <a:r>
              <a:rPr lang="en-IN" sz="2400" dirty="0" smtClean="0">
                <a:latin typeface="Times New Roman" pitchFamily="18" charset="0"/>
                <a:cs typeface="Times New Roman" pitchFamily="18" charset="0"/>
              </a:rPr>
              <a:t>    Strength of brick masonry depends upon the following factors:</a:t>
            </a:r>
          </a:p>
          <a:p>
            <a:pPr>
              <a:buNone/>
            </a:pP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 Type and strength of brick.</a:t>
            </a:r>
          </a:p>
          <a:p>
            <a:pPr>
              <a:buNone/>
            </a:pPr>
            <a:r>
              <a:rPr lang="en-IN" sz="2400" dirty="0" smtClean="0">
                <a:latin typeface="Times New Roman" pitchFamily="18" charset="0"/>
                <a:cs typeface="Times New Roman" pitchFamily="18" charset="0"/>
              </a:rPr>
              <a:t>   (ii) Mix of motor.</a:t>
            </a:r>
          </a:p>
          <a:p>
            <a:pPr>
              <a:buNone/>
            </a:pPr>
            <a:r>
              <a:rPr lang="en-IN" sz="2400" dirty="0" smtClean="0">
                <a:latin typeface="Times New Roman" pitchFamily="18" charset="0"/>
                <a:cs typeface="Times New Roman" pitchFamily="18" charset="0"/>
              </a:rPr>
              <a:t>   (iii) Size and shape of masonry construction</a:t>
            </a:r>
            <a:r>
              <a:rPr lang="en-IN" sz="2400" dirty="0" smtClean="0">
                <a:latin typeface="Times New Roman" pitchFamily="18" charset="0"/>
                <a:cs typeface="Times New Roman" pitchFamily="18" charset="0"/>
              </a:rPr>
              <a:t>.</a:t>
            </a:r>
          </a:p>
          <a:p>
            <a:pPr>
              <a:buNone/>
            </a:pPr>
            <a:endParaRPr lang="en-IN" sz="2400" dirty="0" smtClean="0">
              <a:latin typeface="Times New Roman" pitchFamily="18" charset="0"/>
              <a:cs typeface="Times New Roman" pitchFamily="18" charset="0"/>
            </a:endParaRPr>
          </a:p>
          <a:p>
            <a:pPr>
              <a:buFont typeface="Wingdings" pitchFamily="2" charset="2"/>
              <a:buChar char="ü"/>
            </a:pPr>
            <a:endParaRPr lang="en-IN" sz="2800" dirty="0" smtClean="0">
              <a:latin typeface="Tw Cen MT" pitchFamily="34" charset="0"/>
            </a:endParaRP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357322"/>
          </a:xfrm>
        </p:spPr>
        <p:txBody>
          <a:bodyPr>
            <a:normAutofit/>
          </a:bodyPr>
          <a:lstStyle/>
          <a:p>
            <a:pPr algn="ctr"/>
            <a:r>
              <a:rPr lang="en-IN" sz="4000" b="1" u="sng" cap="all" dirty="0" smtClean="0">
                <a:latin typeface="Times New Roman" pitchFamily="18" charset="0"/>
                <a:cs typeface="Times New Roman" pitchFamily="18" charset="0"/>
              </a:rPr>
              <a:t>Vacuum Dewatered Concrete Flooring</a:t>
            </a:r>
            <a:endParaRPr lang="en-IN" sz="4000" u="sng" cap="all" dirty="0">
              <a:latin typeface="Times New Roman" pitchFamily="18" charset="0"/>
              <a:cs typeface="Times New Roman" pitchFamily="18" charset="0"/>
            </a:endParaRPr>
          </a:p>
        </p:txBody>
      </p:sp>
      <p:sp>
        <p:nvSpPr>
          <p:cNvPr id="3" name="Content Placeholder 2"/>
          <p:cNvSpPr>
            <a:spLocks noGrp="1"/>
          </p:cNvSpPr>
          <p:nvPr>
            <p:ph idx="1"/>
          </p:nvPr>
        </p:nvSpPr>
        <p:spPr>
          <a:xfrm>
            <a:off x="5286380" y="1714488"/>
            <a:ext cx="3705220" cy="4857784"/>
          </a:xfrm>
        </p:spPr>
        <p:txBody>
          <a:bodyPr/>
          <a:lstStyle/>
          <a:p>
            <a:pPr>
              <a:lnSpc>
                <a:spcPct val="150000"/>
              </a:lnSpc>
            </a:pPr>
            <a:r>
              <a:rPr lang="en-IN" sz="2400" dirty="0" smtClean="0">
                <a:latin typeface="Times New Roman" pitchFamily="18" charset="0"/>
                <a:cs typeface="Times New Roman" pitchFamily="18" charset="0"/>
              </a:rPr>
              <a:t>In this system, concrete is poured in place &amp; vibrated with a poker vibrator. Then a screed vibrator is run over the surface, supported on channel shuttering spaced 4.0 meters apart. </a:t>
            </a:r>
            <a:endParaRPr lang="en-IN"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rot="5400000">
            <a:off x="280401" y="1648371"/>
            <a:ext cx="493986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57818" y="1142984"/>
            <a:ext cx="3571900" cy="5078313"/>
          </a:xfrm>
          <a:prstGeom prst="rect">
            <a:avLst/>
          </a:prstGeom>
        </p:spPr>
        <p:txBody>
          <a:bodyPr wrap="square">
            <a:spAutoFit/>
          </a:bodyPr>
          <a:lstStyle/>
          <a:p>
            <a:pPr>
              <a:lnSpc>
                <a:spcPct val="150000"/>
              </a:lnSpc>
            </a:pPr>
            <a:r>
              <a:rPr lang="en-IN" sz="2400" dirty="0" smtClean="0">
                <a:latin typeface="Times New Roman" pitchFamily="18" charset="0"/>
                <a:cs typeface="Times New Roman" pitchFamily="18" charset="0"/>
              </a:rPr>
              <a:t>The screed vibrator is run twice to achieve optimum compaction &amp; levelling. After this a system of lower mats &amp; top mat is laid on the concrete layer &amp; this is attached to a vacuum pump. This draws out the excess water. </a:t>
            </a:r>
            <a:endParaRPr lang="en-IN" sz="24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rot="16200000" flipH="1">
            <a:off x="1751427" y="177343"/>
            <a:ext cx="2357454" cy="400298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928662" y="3500438"/>
            <a:ext cx="4000528"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b="1" u="sng" dirty="0" smtClean="0">
                <a:latin typeface="Times New Roman" pitchFamily="18" charset="0"/>
                <a:cs typeface="Times New Roman" pitchFamily="18" charset="0"/>
              </a:rPr>
              <a:t>PROJECT DETAILS</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600" u="sng" dirty="0" smtClean="0">
                <a:latin typeface="Times New Roman" pitchFamily="18" charset="0"/>
                <a:cs typeface="Times New Roman" pitchFamily="18" charset="0"/>
              </a:rPr>
              <a:t>NAME OF PROJECT</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CONSTRUCTION OF RESIDENTIAL FLATS G+2 ( 300 SQ. YARDS )</a:t>
            </a:r>
          </a:p>
          <a:p>
            <a:pPr>
              <a:buNone/>
            </a:pPr>
            <a:endParaRPr lang="en-US" sz="1600" dirty="0" smtClean="0">
              <a:latin typeface="Times New Roman" pitchFamily="18" charset="0"/>
              <a:cs typeface="Times New Roman" pitchFamily="18" charset="0"/>
            </a:endParaRPr>
          </a:p>
          <a:p>
            <a:r>
              <a:rPr lang="en-US" sz="1600" u="sng" dirty="0" smtClean="0">
                <a:latin typeface="Times New Roman" pitchFamily="18" charset="0"/>
                <a:cs typeface="Times New Roman" pitchFamily="18" charset="0"/>
              </a:rPr>
              <a:t>TYPE OF THE STRUCTURE </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RCC SEMI-STRUCTURE TYPE</a:t>
            </a:r>
          </a:p>
          <a:p>
            <a:pPr>
              <a:buNone/>
            </a:pPr>
            <a:endParaRPr lang="en-US" sz="1400" u="sng" dirty="0" smtClean="0">
              <a:latin typeface="Times New Roman" pitchFamily="18" charset="0"/>
              <a:cs typeface="Times New Roman" pitchFamily="18" charset="0"/>
            </a:endParaRPr>
          </a:p>
          <a:p>
            <a:r>
              <a:rPr lang="en-US" sz="1600" u="sng" dirty="0" smtClean="0">
                <a:latin typeface="Times New Roman" pitchFamily="18" charset="0"/>
                <a:cs typeface="Times New Roman" pitchFamily="18" charset="0"/>
              </a:rPr>
              <a:t>CONTRACTOR</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JAGDAMBAY CONTRACTORS</a:t>
            </a:r>
          </a:p>
          <a:p>
            <a:pPr>
              <a:buNone/>
            </a:pPr>
            <a:endParaRPr lang="en-US" sz="1400" u="sng" dirty="0" smtClean="0">
              <a:latin typeface="Times New Roman" pitchFamily="18" charset="0"/>
              <a:cs typeface="Times New Roman" pitchFamily="18" charset="0"/>
            </a:endParaRPr>
          </a:p>
          <a:p>
            <a:r>
              <a:rPr lang="en-US" sz="1600" u="sng" dirty="0" smtClean="0">
                <a:latin typeface="Times New Roman" pitchFamily="18" charset="0"/>
                <a:cs typeface="Times New Roman" pitchFamily="18" charset="0"/>
              </a:rPr>
              <a:t>DEVELOPER</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OMAXE LTD.</a:t>
            </a:r>
          </a:p>
          <a:p>
            <a:pPr>
              <a:buNone/>
            </a:pPr>
            <a:endParaRPr lang="en-US" sz="1400" u="sng" dirty="0" smtClean="0">
              <a:latin typeface="Times New Roman" pitchFamily="18" charset="0"/>
              <a:cs typeface="Times New Roman" pitchFamily="18" charset="0"/>
            </a:endParaRPr>
          </a:p>
          <a:p>
            <a:r>
              <a:rPr lang="en-US" sz="1600" u="sng" dirty="0" smtClean="0">
                <a:latin typeface="Times New Roman" pitchFamily="18" charset="0"/>
                <a:cs typeface="Times New Roman" pitchFamily="18" charset="0"/>
              </a:rPr>
              <a:t>STIPULATE TIME OF WORK</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4 YEARS</a:t>
            </a:r>
          </a:p>
          <a:p>
            <a:pPr>
              <a:buNone/>
            </a:pPr>
            <a:endParaRPr lang="en-US" sz="1400" u="sng" dirty="0" smtClean="0">
              <a:latin typeface="Times New Roman" pitchFamily="18" charset="0"/>
              <a:cs typeface="Times New Roman" pitchFamily="18" charset="0"/>
            </a:endParaRPr>
          </a:p>
          <a:p>
            <a:r>
              <a:rPr lang="en-US" sz="1600" u="sng" dirty="0" smtClean="0">
                <a:latin typeface="Times New Roman" pitchFamily="18" charset="0"/>
                <a:cs typeface="Times New Roman" pitchFamily="18" charset="0"/>
              </a:rPr>
              <a:t>STIPULATE TIME OF START</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FEB 2012</a:t>
            </a:r>
          </a:p>
          <a:p>
            <a:pPr>
              <a:buNone/>
            </a:pPr>
            <a:endParaRPr lang="en-US" sz="1400" u="sng" dirty="0" smtClean="0">
              <a:latin typeface="Times New Roman" pitchFamily="18" charset="0"/>
              <a:cs typeface="Times New Roman" pitchFamily="18" charset="0"/>
            </a:endParaRPr>
          </a:p>
          <a:p>
            <a:r>
              <a:rPr lang="en-US" sz="1600" u="sng" dirty="0" smtClean="0">
                <a:latin typeface="Times New Roman" pitchFamily="18" charset="0"/>
                <a:cs typeface="Times New Roman" pitchFamily="18" charset="0"/>
              </a:rPr>
              <a:t>PROJECT COST</a:t>
            </a:r>
            <a:r>
              <a:rPr lang="en-US" sz="16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137 CRORES</a:t>
            </a:r>
            <a:endParaRPr lang="en-US" sz="1400" u="sng" dirty="0" smtClean="0">
              <a:latin typeface="Times New Roman" pitchFamily="18" charset="0"/>
              <a:cs typeface="Times New Roman" pitchFamily="18" charset="0"/>
            </a:endParaRPr>
          </a:p>
          <a:p>
            <a:endParaRPr lang="en-US" sz="1600" u="sng"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857388"/>
          </a:xfrm>
        </p:spPr>
        <p:txBody>
          <a:bodyPr>
            <a:noAutofit/>
          </a:bodyPr>
          <a:lstStyle/>
          <a:p>
            <a:pPr algn="ctr"/>
            <a:r>
              <a:rPr lang="en-US" sz="4000" b="1" u="sng" dirty="0" smtClean="0">
                <a:latin typeface="Times New Roman" pitchFamily="18" charset="0"/>
                <a:cs typeface="Times New Roman" pitchFamily="18" charset="0"/>
              </a:rPr>
              <a:t>BENEFITS OF VACUUM DEWATERED FLOORING</a:t>
            </a:r>
            <a:endParaRPr lang="en-IN" sz="40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2786058"/>
            <a:ext cx="8229600" cy="3538542"/>
          </a:xfrm>
        </p:spPr>
        <p:txBody>
          <a:bodyPr/>
          <a:lstStyle/>
          <a:p>
            <a:r>
              <a:rPr lang="en-IN" sz="2800" dirty="0" smtClean="0">
                <a:latin typeface="Times New Roman" pitchFamily="18" charset="0"/>
                <a:cs typeface="Times New Roman" pitchFamily="18" charset="0"/>
              </a:rPr>
              <a:t>Increased Compressive Strength﻿</a:t>
            </a:r>
          </a:p>
          <a:p>
            <a:r>
              <a:rPr lang="en-IN" sz="2800" dirty="0" smtClean="0">
                <a:latin typeface="Times New Roman" pitchFamily="18" charset="0"/>
                <a:cs typeface="Times New Roman" pitchFamily="18" charset="0"/>
              </a:rPr>
              <a:t>Increased Tensile Strength</a:t>
            </a:r>
          </a:p>
          <a:p>
            <a:r>
              <a:rPr lang="en-IN" sz="2800" dirty="0" smtClean="0">
                <a:latin typeface="Times New Roman" pitchFamily="18" charset="0"/>
                <a:cs typeface="Times New Roman" pitchFamily="18" charset="0"/>
              </a:rPr>
              <a:t>Increased Abrasion Resistance</a:t>
            </a:r>
          </a:p>
          <a:p>
            <a:r>
              <a:rPr lang="en-IN" sz="2800" dirty="0" smtClean="0">
                <a:latin typeface="Times New Roman" pitchFamily="18" charset="0"/>
                <a:cs typeface="Times New Roman" pitchFamily="18" charset="0"/>
              </a:rPr>
              <a:t>Minimum Shrinkage</a:t>
            </a:r>
          </a:p>
          <a:p>
            <a:r>
              <a:rPr lang="en-IN" sz="2800" dirty="0" smtClean="0">
                <a:latin typeface="Times New Roman" pitchFamily="18" charset="0"/>
                <a:cs typeface="Times New Roman" pitchFamily="18" charset="0"/>
              </a:rPr>
              <a:t>Decreased Cement Consumption</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304800" y="533400"/>
            <a:ext cx="7851775" cy="1447800"/>
          </a:xfrm>
        </p:spPr>
        <p:txBody>
          <a:bodyPr>
            <a:normAutofit fontScale="90000"/>
          </a:bodyPr>
          <a:lstStyle/>
          <a:p>
            <a:pPr algn="ct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MACHINARY </a:t>
            </a:r>
            <a:r>
              <a:rPr lang="en-US" u="sng" dirty="0" smtClean="0">
                <a:latin typeface="Times New Roman" pitchFamily="18" charset="0"/>
                <a:cs typeface="Times New Roman" pitchFamily="18" charset="0"/>
              </a:rPr>
              <a:t>USED AT SITE</a:t>
            </a:r>
            <a:r>
              <a:rPr lang="en-US" dirty="0" smtClean="0"/>
              <a:t/>
            </a:r>
            <a:br>
              <a:rPr lang="en-US" dirty="0" smtClean="0"/>
            </a:br>
            <a:r>
              <a:rPr lang="en-US" dirty="0" smtClean="0"/>
              <a:t>                            </a:t>
            </a:r>
            <a:endParaRPr lang="en-US" dirty="0"/>
          </a:p>
        </p:txBody>
      </p:sp>
      <p:sp>
        <p:nvSpPr>
          <p:cNvPr id="4" name="Subtitle 3"/>
          <p:cNvSpPr>
            <a:spLocks noGrp="1"/>
          </p:cNvSpPr>
          <p:nvPr>
            <p:ph type="subTitle" idx="4294967295"/>
          </p:nvPr>
        </p:nvSpPr>
        <p:spPr>
          <a:xfrm>
            <a:off x="609600" y="1905000"/>
            <a:ext cx="7854950" cy="3962400"/>
          </a:xfrm>
        </p:spPr>
        <p:txBody>
          <a:bodyPr>
            <a:noAutofit/>
          </a:bodyPr>
          <a:lstStyle/>
          <a:p>
            <a:pPr algn="l">
              <a:buFont typeface="Wingdings" pitchFamily="2" charset="2"/>
              <a:buChar char="Ø"/>
            </a:pPr>
            <a:r>
              <a:rPr lang="en-US" sz="2400" dirty="0" smtClean="0">
                <a:latin typeface="Times New Roman" pitchFamily="18" charset="0"/>
                <a:cs typeface="Times New Roman" pitchFamily="18" charset="0"/>
              </a:rPr>
              <a:t>WHEEL EXCAVATOR (JCB)</a:t>
            </a:r>
          </a:p>
          <a:p>
            <a:pPr algn="l">
              <a:buFont typeface="Wingdings" pitchFamily="2" charset="2"/>
              <a:buChar char="Ø"/>
            </a:pPr>
            <a:r>
              <a:rPr lang="en-US" sz="2400" dirty="0" smtClean="0">
                <a:latin typeface="Times New Roman" pitchFamily="18" charset="0"/>
                <a:cs typeface="Times New Roman" pitchFamily="18" charset="0"/>
              </a:rPr>
              <a:t>DUMP TRUCKS &amp; TRACTORS</a:t>
            </a:r>
          </a:p>
          <a:p>
            <a:pPr algn="l">
              <a:buFont typeface="Wingdings" pitchFamily="2" charset="2"/>
              <a:buChar char="Ø"/>
            </a:pPr>
            <a:r>
              <a:rPr lang="en-US" sz="2400" dirty="0" smtClean="0">
                <a:latin typeface="Times New Roman" pitchFamily="18" charset="0"/>
                <a:cs typeface="Times New Roman" pitchFamily="18" charset="0"/>
              </a:rPr>
              <a:t>CONCRETE PUMP</a:t>
            </a:r>
            <a:endParaRPr lang="en-US" sz="2400" dirty="0" smtClean="0">
              <a:latin typeface="Times New Roman" pitchFamily="18" charset="0"/>
              <a:cs typeface="Times New Roman" pitchFamily="18" charset="0"/>
            </a:endParaRPr>
          </a:p>
          <a:p>
            <a:pPr algn="l">
              <a:buFont typeface="Wingdings" pitchFamily="2" charset="2"/>
              <a:buChar char="Ø"/>
            </a:pPr>
            <a:r>
              <a:rPr lang="en-US" sz="2400" dirty="0" smtClean="0">
                <a:latin typeface="Times New Roman" pitchFamily="18" charset="0"/>
                <a:cs typeface="Times New Roman" pitchFamily="18" charset="0"/>
              </a:rPr>
              <a:t>TILTED DRUM MIXER</a:t>
            </a:r>
            <a:endParaRPr lang="en-US" sz="2400" dirty="0" smtClean="0">
              <a:latin typeface="Times New Roman" pitchFamily="18" charset="0"/>
              <a:cs typeface="Times New Roman" pitchFamily="18" charset="0"/>
            </a:endParaRPr>
          </a:p>
          <a:p>
            <a:pPr algn="l">
              <a:buFont typeface="Wingdings" pitchFamily="2" charset="2"/>
              <a:buChar char="Ø"/>
            </a:pPr>
            <a:r>
              <a:rPr lang="en-US" sz="2400" dirty="0" smtClean="0">
                <a:latin typeface="Times New Roman" pitchFamily="18" charset="0"/>
                <a:cs typeface="Times New Roman" pitchFamily="18" charset="0"/>
              </a:rPr>
              <a:t>CUTTING , </a:t>
            </a:r>
            <a:r>
              <a:rPr lang="en-US" sz="2400" dirty="0" smtClean="0">
                <a:latin typeface="Times New Roman" pitchFamily="18" charset="0"/>
                <a:cs typeface="Times New Roman" pitchFamily="18" charset="0"/>
              </a:rPr>
              <a:t>WELDING </a:t>
            </a:r>
            <a:r>
              <a:rPr lang="en-US" sz="2400" dirty="0" smtClean="0">
                <a:latin typeface="Times New Roman" pitchFamily="18" charset="0"/>
                <a:cs typeface="Times New Roman" pitchFamily="18" charset="0"/>
              </a:rPr>
              <a:t>,BAR BENDING MACHINE</a:t>
            </a:r>
          </a:p>
          <a:p>
            <a:pPr algn="l">
              <a:buFont typeface="Wingdings" pitchFamily="2" charset="2"/>
              <a:buChar char="Ø"/>
            </a:pPr>
            <a:r>
              <a:rPr lang="en-US" sz="2400" dirty="0" smtClean="0">
                <a:latin typeface="Times New Roman" pitchFamily="18" charset="0"/>
                <a:cs typeface="Times New Roman" pitchFamily="18" charset="0"/>
              </a:rPr>
              <a:t>GEAR BOX CRANE LIFT OR MONKEY HOIST</a:t>
            </a:r>
            <a:endParaRPr lang="en-US" sz="2400" dirty="0" smtClean="0">
              <a:latin typeface="Times New Roman" pitchFamily="18" charset="0"/>
              <a:cs typeface="Times New Roman" pitchFamily="18" charset="0"/>
            </a:endParaRPr>
          </a:p>
          <a:p>
            <a:pPr algn="l">
              <a:buFont typeface="Wingdings" pitchFamily="2" charset="2"/>
              <a:buChar char="Ø"/>
            </a:pPr>
            <a:r>
              <a:rPr lang="en-US" sz="2400" dirty="0" smtClean="0">
                <a:latin typeface="Times New Roman" pitchFamily="18" charset="0"/>
                <a:cs typeface="Times New Roman" pitchFamily="18" charset="0"/>
              </a:rPr>
              <a:t>VIBRATOR  AND  </a:t>
            </a:r>
            <a:r>
              <a:rPr lang="en-US" sz="2400" dirty="0" smtClean="0">
                <a:latin typeface="Times New Roman" pitchFamily="18" charset="0"/>
                <a:cs typeface="Times New Roman" pitchFamily="18" charset="0"/>
              </a:rPr>
              <a:t>NOZZEL</a:t>
            </a:r>
          </a:p>
          <a:p>
            <a:pPr algn="l">
              <a:buFont typeface="Wingdings" pitchFamily="2" charset="2"/>
              <a:buChar char="Ø"/>
            </a:pPr>
            <a:r>
              <a:rPr lang="en-US" sz="2400" dirty="0" smtClean="0">
                <a:latin typeface="Times New Roman" pitchFamily="18" charset="0"/>
                <a:cs typeface="Times New Roman" pitchFamily="18" charset="0"/>
              </a:rPr>
              <a:t>SCREEN VIBRATOR</a:t>
            </a:r>
            <a:endParaRPr lang="en-US" sz="2400" dirty="0" smtClean="0">
              <a:latin typeface="Times New Roman" pitchFamily="18" charset="0"/>
              <a:cs typeface="Times New Roman" pitchFamily="18" charset="0"/>
            </a:endParaRPr>
          </a:p>
          <a:p>
            <a:pPr algn="l">
              <a:buNone/>
            </a:pPr>
            <a:endParaRPr lang="en-US" sz="2400" dirty="0" smtClean="0"/>
          </a:p>
          <a:p>
            <a:pPr algn="l">
              <a:buFont typeface="Wingdings" pitchFamily="2" charset="2"/>
              <a:buChar char="Ø"/>
            </a:pPr>
            <a:endParaRPr lang="en-US" sz="2400" dirty="0" smtClean="0"/>
          </a:p>
          <a:p>
            <a:pPr algn="l">
              <a:buFont typeface="Wingdings" pitchFamily="2" charset="2"/>
              <a:buChar char="Ø"/>
            </a:pPr>
            <a:endParaRPr lang="en-US" sz="2400" dirty="0" smtClean="0"/>
          </a:p>
          <a:p>
            <a:pPr algn="l"/>
            <a:endParaRPr lang="en-US" sz="2400" dirty="0" smtClean="0"/>
          </a:p>
          <a:p>
            <a:pPr algn="l">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43115"/>
            <a:ext cx="8686800" cy="2286017"/>
          </a:xfrm>
        </p:spPr>
        <p:txBody>
          <a:bodyPr>
            <a:normAutofit/>
          </a:bodyPr>
          <a:lstStyle/>
          <a:p>
            <a:pPr algn="ctr">
              <a:buNone/>
            </a:pPr>
            <a:r>
              <a:rPr lang="en-US" sz="11000" dirty="0" smtClean="0">
                <a:solidFill>
                  <a:schemeClr val="tx2"/>
                </a:solidFill>
              </a:rPr>
              <a:t>THANK YOU</a:t>
            </a:r>
            <a:endParaRPr lang="en-IN" sz="110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9144000" cy="5755422"/>
          </a:xfrm>
          <a:prstGeom prst="rect">
            <a:avLst/>
          </a:prstGeom>
        </p:spPr>
        <p:txBody>
          <a:bodyPr wrap="square">
            <a:spAutoFit/>
          </a:bodyPr>
          <a:lstStyle/>
          <a:p>
            <a:pPr algn="ctr"/>
            <a:r>
              <a:rPr lang="en-US" sz="3600" b="1" u="sng" dirty="0" smtClean="0">
                <a:solidFill>
                  <a:schemeClr val="accent2">
                    <a:lumMod val="75000"/>
                  </a:schemeClr>
                </a:solidFill>
                <a:latin typeface="Times New Roman" pitchFamily="18" charset="0"/>
                <a:cs typeface="Times New Roman" pitchFamily="18" charset="0"/>
              </a:rPr>
              <a:t>OVERVIEW OF THE PROJECT WORK</a:t>
            </a:r>
            <a:br>
              <a:rPr lang="en-US" sz="3600" b="1" u="sng" dirty="0" smtClean="0">
                <a:solidFill>
                  <a:schemeClr val="accent2">
                    <a:lumMod val="75000"/>
                  </a:schemeClr>
                </a:solidFill>
                <a:latin typeface="Times New Roman" pitchFamily="18" charset="0"/>
                <a:cs typeface="Times New Roman" pitchFamily="18" charset="0"/>
              </a:rPr>
            </a:br>
            <a:r>
              <a:rPr lang="en-US" sz="3600" b="1" u="sng" dirty="0" smtClean="0">
                <a:solidFill>
                  <a:schemeClr val="accent2">
                    <a:lumMod val="75000"/>
                  </a:schemeClr>
                </a:solidFill>
                <a:latin typeface="Times New Roman" pitchFamily="18" charset="0"/>
                <a:cs typeface="Times New Roman" pitchFamily="18" charset="0"/>
              </a:rPr>
              <a:t>(At the time of joining)</a:t>
            </a:r>
          </a:p>
          <a:p>
            <a:pPr algn="ctr"/>
            <a:endParaRPr lang="en-US" sz="1600" dirty="0" smtClean="0">
              <a:solidFill>
                <a:schemeClr val="accent2">
                  <a:lumMod val="75000"/>
                </a:schemeClr>
              </a:solidFill>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DATE OF JOINING # 03/01/2014</a:t>
            </a:r>
          </a:p>
          <a:p>
            <a:pPr algn="ct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STATUS OF PROJECT (BLOCK-B )</a:t>
            </a:r>
          </a:p>
          <a:p>
            <a:endParaRPr lang="en-US" sz="1600" dirty="0" smtClean="0">
              <a:latin typeface="Times New Roman" pitchFamily="18" charset="0"/>
              <a:cs typeface="Times New Roman" pitchFamily="18" charset="0"/>
            </a:endParaRPr>
          </a:p>
          <a:p>
            <a:pPr lvl="1" algn="just">
              <a:lnSpc>
                <a:spcPct val="150000"/>
              </a:lnSpc>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DEMARCATION OF THE PLOT  48X28 M USING CHALK POWDER (CHUNA) WAS</a:t>
            </a:r>
          </a:p>
          <a:p>
            <a:pPr lvl="2" algn="just">
              <a:lnSpc>
                <a:spcPct val="150000"/>
              </a:lnSpc>
            </a:pPr>
            <a:r>
              <a:rPr lang="en-US" sz="1600" dirty="0" smtClean="0">
                <a:latin typeface="Times New Roman" pitchFamily="18" charset="0"/>
                <a:cs typeface="Times New Roman" pitchFamily="18" charset="0"/>
              </a:rPr>
              <a:t>ALREADY DONE AND EXCAVATION OF THE PLOT WAS GOING ON .</a:t>
            </a:r>
          </a:p>
          <a:p>
            <a:pPr lvl="1" algn="just">
              <a:lnSpc>
                <a:spcPct val="150000"/>
              </a:lnSpc>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SLAB OF ONE OF THE FLATS WAS BEING CASTED.</a:t>
            </a:r>
          </a:p>
          <a:p>
            <a:pPr lvl="1" algn="just">
              <a:lnSpc>
                <a:spcPct val="150000"/>
              </a:lnSpc>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BRICKWORK WAS BEING CARRIED OUT IN VARIOUS FLATS.</a:t>
            </a:r>
          </a:p>
          <a:p>
            <a:pPr lvl="1" algn="just">
              <a:lnSpc>
                <a:spcPct val="150000"/>
              </a:lnSpc>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COLUMNS AT FIRST FLOOR WERE BEING CONSTRUCTED.</a:t>
            </a:r>
          </a:p>
          <a:p>
            <a:pPr lvl="1" algn="just">
              <a:lnSpc>
                <a:spcPct val="150000"/>
              </a:lnSpc>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STAIR CASE REINFORCEMENT WAS BEING CARRIED OUT.</a:t>
            </a:r>
          </a:p>
          <a:p>
            <a:pPr algn="ctr"/>
            <a:endParaRPr lang="en-US" sz="1600" dirty="0" smtClean="0">
              <a:solidFill>
                <a:schemeClr val="accent2">
                  <a:lumMod val="75000"/>
                </a:schemeClr>
              </a:solidFill>
              <a:latin typeface="Times New Roman" pitchFamily="18" charset="0"/>
              <a:cs typeface="Times New Roman" pitchFamily="18" charset="0"/>
            </a:endParaRPr>
          </a:p>
          <a:p>
            <a:pPr algn="ctr"/>
            <a:endParaRPr lang="en-US" sz="4000" u="sng" dirty="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endParaRPr lang="en-US" sz="1600" dirty="0">
              <a:latin typeface="Times New Roman" pitchFamily="18" charset="0"/>
              <a:cs typeface="Times New Roman" pitchFamily="18" charset="0"/>
            </a:endParaRPr>
          </a:p>
        </p:txBody>
      </p:sp>
      <p:sp>
        <p:nvSpPr>
          <p:cNvPr id="6" name="TextBox 5"/>
          <p:cNvSpPr txBox="1"/>
          <p:nvPr/>
        </p:nvSpPr>
        <p:spPr>
          <a:xfrm>
            <a:off x="685800" y="685800"/>
            <a:ext cx="8077200" cy="5262979"/>
          </a:xfrm>
          <a:prstGeom prst="rect">
            <a:avLst/>
          </a:prstGeom>
          <a:noFill/>
        </p:spPr>
        <p:txBody>
          <a:bodyPr wrap="square" rtlCol="0">
            <a:spAutoFit/>
          </a:bodyPr>
          <a:lstStyle/>
          <a:p>
            <a:r>
              <a:rPr lang="en-US" b="1" dirty="0"/>
              <a:t> </a:t>
            </a:r>
            <a:r>
              <a:rPr lang="en-US" b="1" dirty="0" smtClean="0"/>
              <a:t>                         </a:t>
            </a:r>
            <a:r>
              <a:rPr lang="en-US" sz="2800" b="1" u="sng" dirty="0" smtClean="0">
                <a:solidFill>
                  <a:schemeClr val="accent1">
                    <a:lumMod val="75000"/>
                  </a:schemeClr>
                </a:solidFill>
                <a:latin typeface="Times New Roman" pitchFamily="18" charset="0"/>
                <a:cs typeface="Times New Roman" pitchFamily="18" charset="0"/>
              </a:rPr>
              <a:t>ROLES AND RESPONSIBILITIES</a:t>
            </a:r>
            <a:r>
              <a:rPr lang="en-US" dirty="0" smtClean="0"/>
              <a:t/>
            </a:r>
            <a:br>
              <a:rPr lang="en-US" dirty="0" smtClean="0"/>
            </a:br>
            <a:r>
              <a:rPr lang="en-US" b="1" dirty="0" smtClean="0"/>
              <a:t> </a:t>
            </a:r>
            <a:r>
              <a:rPr lang="en-US" dirty="0" smtClean="0"/>
              <a:t/>
            </a:r>
            <a:br>
              <a:rPr lang="en-US" dirty="0" smtClean="0"/>
            </a:br>
            <a:r>
              <a:rPr lang="en-US" sz="1600" dirty="0" smtClean="0">
                <a:latin typeface="Times New Roman" pitchFamily="18" charset="0"/>
                <a:cs typeface="Times New Roman" pitchFamily="18" charset="0"/>
              </a:rPr>
              <a:t>The Duties assigned to me are of WORK EXECUTOR AND SUPERVISOR. My duty is to monitor the work being carried out and observe the daily schedule..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My duty was to keep a check on following items and gain experience side by side: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Check on reinforcement of slab, column, beam, stair case as per drawing.</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Check on cover blocks and laying of concrete and use of vibrator properly.</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All execution work  </a:t>
            </a:r>
          </a:p>
          <a:p>
            <a:pPr>
              <a:buFont typeface="Arial" pitchFamily="34" charset="0"/>
              <a:buChar char="•"/>
            </a:pPr>
            <a:r>
              <a:rPr lang="en-US" sz="1600" dirty="0" smtClean="0">
                <a:latin typeface="Times New Roman" pitchFamily="18" charset="0"/>
                <a:cs typeface="Times New Roman" pitchFamily="18" charset="0"/>
              </a:rPr>
              <a:t> Brickwork layout</a:t>
            </a:r>
          </a:p>
          <a:p>
            <a:pPr>
              <a:buFont typeface="Arial" pitchFamily="34" charset="0"/>
              <a:buChar char="•"/>
            </a:pPr>
            <a:r>
              <a:rPr lang="en-US" sz="1600" dirty="0" smtClean="0">
                <a:latin typeface="Times New Roman" pitchFamily="18" charset="0"/>
                <a:cs typeface="Times New Roman" pitchFamily="18" charset="0"/>
              </a:rPr>
              <a:t>Excavation</a:t>
            </a:r>
          </a:p>
          <a:p>
            <a:pPr>
              <a:buFont typeface="Arial" pitchFamily="34" charset="0"/>
              <a:buChar char="•"/>
            </a:pPr>
            <a:r>
              <a:rPr lang="en-US" sz="1600" dirty="0" smtClean="0">
                <a:latin typeface="Times New Roman" pitchFamily="18" charset="0"/>
                <a:cs typeface="Times New Roman" pitchFamily="18" charset="0"/>
              </a:rPr>
              <a:t>Formwork</a:t>
            </a:r>
          </a:p>
          <a:p>
            <a:pPr>
              <a:buFont typeface="Arial" pitchFamily="34" charset="0"/>
              <a:buChar char="•"/>
            </a:pPr>
            <a:r>
              <a:rPr lang="en-US" sz="1600" dirty="0" smtClean="0">
                <a:latin typeface="Times New Roman" pitchFamily="18" charset="0"/>
                <a:cs typeface="Times New Roman" pitchFamily="18" charset="0"/>
              </a:rPr>
              <a:t>Ratio of mortar</a:t>
            </a:r>
          </a:p>
          <a:p>
            <a:pPr>
              <a:buFont typeface="Arial" pitchFamily="34" charset="0"/>
              <a:buChar char="•"/>
            </a:pPr>
            <a:r>
              <a:rPr lang="en-US" sz="1600" dirty="0" err="1" smtClean="0">
                <a:latin typeface="Times New Roman" pitchFamily="18" charset="0"/>
                <a:cs typeface="Times New Roman" pitchFamily="18" charset="0"/>
              </a:rPr>
              <a:t>Levelling</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Laying of concrete</a:t>
            </a:r>
          </a:p>
          <a:p>
            <a:pPr>
              <a:buFont typeface="Arial" pitchFamily="34" charset="0"/>
              <a:buChar char="•"/>
            </a:pPr>
            <a:r>
              <a:rPr lang="en-US" sz="1600" dirty="0" smtClean="0">
                <a:latin typeface="Times New Roman" pitchFamily="18" charset="0"/>
                <a:cs typeface="Times New Roman" pitchFamily="18" charset="0"/>
              </a:rPr>
              <a:t>Casting of slabs, beams &amp; columns</a:t>
            </a:r>
          </a:p>
          <a:p>
            <a:pPr>
              <a:buFont typeface="Arial" pitchFamily="34" charset="0"/>
              <a:buChar char="•"/>
            </a:pPr>
            <a:r>
              <a:rPr lang="en-US" sz="1600" dirty="0" smtClean="0">
                <a:latin typeface="Times New Roman" pitchFamily="18" charset="0"/>
                <a:cs typeface="Times New Roman" pitchFamily="18" charset="0"/>
              </a:rPr>
              <a:t>Binding of the reinforcement bars</a:t>
            </a:r>
          </a:p>
          <a:p>
            <a:pPr>
              <a:buFont typeface="Arial" pitchFamily="34" charset="0"/>
              <a:buChar char="•"/>
            </a:pPr>
            <a:r>
              <a:rPr lang="en-US" sz="1600" dirty="0" smtClean="0">
                <a:latin typeface="Times New Roman" pitchFamily="18" charset="0"/>
                <a:cs typeface="Times New Roman" pitchFamily="18" charset="0"/>
              </a:rPr>
              <a:t>Curing of concrete</a:t>
            </a:r>
          </a:p>
          <a:p>
            <a:pPr>
              <a:buFont typeface="Arial" pitchFamily="34" charset="0"/>
              <a:buChar char="•"/>
            </a:pPr>
            <a:r>
              <a:rPr lang="en-US" sz="1600" dirty="0" smtClean="0">
                <a:latin typeface="Times New Roman" pitchFamily="18" charset="0"/>
                <a:cs typeface="Times New Roman" pitchFamily="18" charset="0"/>
              </a:rPr>
              <a:t>Repair work of the superstructure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5400" u="sng" dirty="0" smtClean="0"/>
              <a:t> VARIOUS ACTIVITIES ON SITE</a:t>
            </a:r>
            <a:endParaRPr lang="en-US" sz="5400" u="sng" dirty="0"/>
          </a:p>
        </p:txBody>
      </p:sp>
      <p:sp>
        <p:nvSpPr>
          <p:cNvPr id="4" name="Subtitle 3"/>
          <p:cNvSpPr>
            <a:spLocks noGrp="1"/>
          </p:cNvSpPr>
          <p:nvPr>
            <p:ph type="subTitle" idx="4294967295"/>
          </p:nvPr>
        </p:nvSpPr>
        <p:spPr>
          <a:xfrm>
            <a:off x="152400" y="2209800"/>
            <a:ext cx="8991600" cy="4191000"/>
          </a:xfrm>
        </p:spPr>
        <p:txBody>
          <a:bodyPr>
            <a:normAutofit/>
          </a:bodyPr>
          <a:lstStyle/>
          <a:p>
            <a:pPr algn="l"/>
            <a:endParaRPr lang="en-US" dirty="0" smtClean="0">
              <a:latin typeface="+mj-lt"/>
            </a:endParaRPr>
          </a:p>
          <a:p>
            <a:pPr algn="l">
              <a:buFont typeface="Wingdings" pitchFamily="2" charset="2"/>
              <a:buChar char="Ø"/>
            </a:pPr>
            <a:r>
              <a:rPr lang="en-US" dirty="0" smtClean="0"/>
              <a:t>EXCAVATION</a:t>
            </a:r>
          </a:p>
          <a:p>
            <a:pPr algn="l">
              <a:buFont typeface="Wingdings" pitchFamily="2" charset="2"/>
              <a:buChar char="Ø"/>
            </a:pPr>
            <a:r>
              <a:rPr lang="en-US" dirty="0" smtClean="0"/>
              <a:t>P.C.C</a:t>
            </a:r>
          </a:p>
          <a:p>
            <a:pPr algn="l">
              <a:buFont typeface="Wingdings" pitchFamily="2" charset="2"/>
              <a:buChar char="Ø"/>
            </a:pPr>
            <a:r>
              <a:rPr lang="en-US" dirty="0" smtClean="0"/>
              <a:t>FOOTING AND COLUMN </a:t>
            </a:r>
          </a:p>
          <a:p>
            <a:pPr algn="l">
              <a:buFont typeface="Wingdings" pitchFamily="2" charset="2"/>
              <a:buChar char="Ø"/>
            </a:pPr>
            <a:r>
              <a:rPr lang="en-US" dirty="0" smtClean="0"/>
              <a:t>FORMWORK</a:t>
            </a:r>
          </a:p>
          <a:p>
            <a:pPr algn="l">
              <a:buFont typeface="Wingdings" pitchFamily="2" charset="2"/>
              <a:buChar char="Ø"/>
            </a:pPr>
            <a:r>
              <a:rPr lang="en-US" dirty="0" smtClean="0"/>
              <a:t>STEEL REINFORCEMENT</a:t>
            </a:r>
          </a:p>
          <a:p>
            <a:pPr algn="l">
              <a:buFont typeface="Wingdings" pitchFamily="2" charset="2"/>
              <a:buChar char="Ø"/>
            </a:pPr>
            <a:r>
              <a:rPr lang="en-US" dirty="0" smtClean="0"/>
              <a:t>CONCRETING</a:t>
            </a:r>
          </a:p>
          <a:p>
            <a:pPr algn="l">
              <a:buFont typeface="Wingdings" pitchFamily="2" charset="2"/>
              <a:buChar char="Ø"/>
            </a:pPr>
            <a:r>
              <a:rPr lang="en-US" dirty="0" smtClean="0"/>
              <a:t>CURING</a:t>
            </a:r>
          </a:p>
          <a:p>
            <a:pPr algn="l">
              <a:buNone/>
            </a:pPr>
            <a:endParaRPr lang="en-US" dirty="0" smtClean="0"/>
          </a:p>
          <a:p>
            <a:pPr algn="l">
              <a:buFont typeface="Wingdings" pitchFamily="2" charset="2"/>
              <a:buChar char="Ø"/>
            </a:pPr>
            <a:endParaRPr lang="en-US" dirty="0" smtClean="0"/>
          </a:p>
          <a:p>
            <a:pPr algn="l">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305800" cy="1143000"/>
          </a:xfrm>
        </p:spPr>
        <p:txBody>
          <a:bodyPr/>
          <a:lstStyle/>
          <a:p>
            <a:pPr algn="ctr"/>
            <a:r>
              <a:rPr lang="en-US" u="sng" dirty="0" smtClean="0"/>
              <a:t>EXCAVATION</a:t>
            </a:r>
            <a:endParaRPr lang="en-US" u="sng" dirty="0"/>
          </a:p>
        </p:txBody>
      </p:sp>
      <p:sp>
        <p:nvSpPr>
          <p:cNvPr id="4" name="Subtitle 3"/>
          <p:cNvSpPr>
            <a:spLocks noGrp="1"/>
          </p:cNvSpPr>
          <p:nvPr>
            <p:ph type="subTitle" idx="4294967295"/>
          </p:nvPr>
        </p:nvSpPr>
        <p:spPr>
          <a:xfrm>
            <a:off x="152400" y="2209800"/>
            <a:ext cx="8991600" cy="4191000"/>
          </a:xfrm>
        </p:spPr>
        <p:txBody>
          <a:bodyPr>
            <a:normAutofit/>
          </a:bodyPr>
          <a:lstStyle/>
          <a:p>
            <a:pPr algn="l"/>
            <a:endParaRPr lang="en-US" u="sng" dirty="0" smtClean="0">
              <a:latin typeface="+mj-lt"/>
            </a:endParaRPr>
          </a:p>
          <a:p>
            <a:pPr algn="l"/>
            <a:endParaRPr lang="en-US" dirty="0" smtClean="0"/>
          </a:p>
          <a:p>
            <a:pPr algn="l">
              <a:buFont typeface="Wingdings" pitchFamily="2" charset="2"/>
              <a:buChar char="Ø"/>
            </a:pPr>
            <a:endParaRPr lang="en-US" dirty="0"/>
          </a:p>
        </p:txBody>
      </p:sp>
      <p:pic>
        <p:nvPicPr>
          <p:cNvPr id="2" name="Picture 2" descr="H:\isolated footing\Excavation.jpg"/>
          <p:cNvPicPr>
            <a:picLocks noChangeAspect="1" noChangeArrowheads="1"/>
          </p:cNvPicPr>
          <p:nvPr/>
        </p:nvPicPr>
        <p:blipFill>
          <a:blip r:embed="rId2" cstate="print"/>
          <a:srcRect/>
          <a:stretch>
            <a:fillRect/>
          </a:stretch>
        </p:blipFill>
        <p:spPr bwMode="auto">
          <a:xfrm>
            <a:off x="2209800" y="1828800"/>
            <a:ext cx="4775200" cy="3581400"/>
          </a:xfrm>
          <a:prstGeom prst="rect">
            <a:avLst/>
          </a:prstGeom>
          <a:noFill/>
        </p:spPr>
      </p:pic>
      <p:sp>
        <p:nvSpPr>
          <p:cNvPr id="6" name="TextBox 5"/>
          <p:cNvSpPr txBox="1"/>
          <p:nvPr/>
        </p:nvSpPr>
        <p:spPr>
          <a:xfrm>
            <a:off x="1219200" y="5867400"/>
            <a:ext cx="6756978" cy="369332"/>
          </a:xfrm>
          <a:prstGeom prst="rect">
            <a:avLst/>
          </a:prstGeom>
          <a:noFill/>
        </p:spPr>
        <p:txBody>
          <a:bodyPr wrap="none" rtlCol="0">
            <a:spAutoFit/>
          </a:bodyPr>
          <a:lstStyle/>
          <a:p>
            <a:r>
              <a:rPr lang="en-US" dirty="0" smtClean="0">
                <a:latin typeface="Times New Roman" pitchFamily="18" charset="0"/>
                <a:cs typeface="Times New Roman" pitchFamily="18" charset="0"/>
              </a:rPr>
              <a:t>At our site the excavation is carried on 1450mm from the ground level.</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52400" y="2209800"/>
            <a:ext cx="8991600" cy="4191000"/>
          </a:xfrm>
        </p:spPr>
        <p:txBody>
          <a:bodyPr>
            <a:normAutofit/>
          </a:bodyPr>
          <a:lstStyle/>
          <a:p>
            <a:pPr algn="l"/>
            <a:endParaRPr lang="en-US" u="sng" dirty="0" smtClean="0">
              <a:latin typeface="+mj-lt"/>
            </a:endParaRPr>
          </a:p>
          <a:p>
            <a:pPr algn="l"/>
            <a:endParaRPr lang="en-US" dirty="0" smtClean="0"/>
          </a:p>
          <a:p>
            <a:pPr algn="l">
              <a:buFont typeface="Wingdings" pitchFamily="2" charset="2"/>
              <a:buChar char="Ø"/>
            </a:pPr>
            <a:endParaRPr lang="en-US" dirty="0"/>
          </a:p>
        </p:txBody>
      </p:sp>
      <p:sp>
        <p:nvSpPr>
          <p:cNvPr id="5" name="Title 4"/>
          <p:cNvSpPr>
            <a:spLocks noGrp="1"/>
          </p:cNvSpPr>
          <p:nvPr>
            <p:ph type="ctrTitle" idx="4294967295"/>
          </p:nvPr>
        </p:nvSpPr>
        <p:spPr>
          <a:xfrm>
            <a:off x="0" y="304800"/>
            <a:ext cx="7927975" cy="1219200"/>
          </a:xfrm>
        </p:spPr>
        <p:txBody>
          <a:bodyPr/>
          <a:lstStyle/>
          <a:p>
            <a:pPr algn="ctr"/>
            <a:r>
              <a:rPr lang="en-US" dirty="0" smtClean="0"/>
              <a:t> </a:t>
            </a:r>
            <a:r>
              <a:rPr lang="en-US" dirty="0" smtClean="0"/>
              <a:t> </a:t>
            </a:r>
            <a:r>
              <a:rPr lang="en-US" u="sng" dirty="0" smtClean="0"/>
              <a:t>P.C.C</a:t>
            </a:r>
            <a:endParaRPr lang="en-US" u="sng" dirty="0"/>
          </a:p>
        </p:txBody>
      </p:sp>
      <p:pic>
        <p:nvPicPr>
          <p:cNvPr id="2" name="Picture 2" descr="I:\New folder (2)\DSC_1400.jpg"/>
          <p:cNvPicPr>
            <a:picLocks noChangeAspect="1" noChangeArrowheads="1"/>
          </p:cNvPicPr>
          <p:nvPr/>
        </p:nvPicPr>
        <p:blipFill>
          <a:blip r:embed="rId2" cstate="print"/>
          <a:srcRect/>
          <a:stretch>
            <a:fillRect/>
          </a:stretch>
        </p:blipFill>
        <p:spPr bwMode="auto">
          <a:xfrm flipV="1">
            <a:off x="3886200" y="2286000"/>
            <a:ext cx="4953000" cy="2971800"/>
          </a:xfrm>
          <a:prstGeom prst="rect">
            <a:avLst/>
          </a:prstGeom>
          <a:noFill/>
        </p:spPr>
      </p:pic>
      <p:sp>
        <p:nvSpPr>
          <p:cNvPr id="8" name="Down Arrow 7"/>
          <p:cNvSpPr/>
          <p:nvPr/>
        </p:nvSpPr>
        <p:spPr>
          <a:xfrm>
            <a:off x="5105400" y="1981200"/>
            <a:ext cx="609600" cy="15240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t>p.c.c</a:t>
            </a:r>
            <a:endParaRPr lang="en-US" dirty="0"/>
          </a:p>
        </p:txBody>
      </p:sp>
      <p:sp>
        <p:nvSpPr>
          <p:cNvPr id="9" name="TextBox 8"/>
          <p:cNvSpPr txBox="1"/>
          <p:nvPr/>
        </p:nvSpPr>
        <p:spPr>
          <a:xfrm>
            <a:off x="609600" y="2590800"/>
            <a:ext cx="3278462" cy="2554545"/>
          </a:xfrm>
          <a:prstGeom prst="rect">
            <a:avLst/>
          </a:prstGeom>
          <a:noFill/>
        </p:spPr>
        <p:txBody>
          <a:bodyPr wrap="none" rtlCol="0">
            <a:spAutoFit/>
          </a:bodyPr>
          <a:lstStyle/>
          <a:p>
            <a:r>
              <a:rPr lang="en-US" sz="2000" dirty="0" smtClean="0">
                <a:latin typeface="Times New Roman" pitchFamily="18" charset="0"/>
                <a:cs typeface="Times New Roman" pitchFamily="18" charset="0"/>
              </a:rPr>
              <a:t>PCC is plain cement concrete.</a:t>
            </a:r>
          </a:p>
          <a:p>
            <a:r>
              <a:rPr lang="en-US" sz="2000" dirty="0" smtClean="0">
                <a:latin typeface="Times New Roman" pitchFamily="18" charset="0"/>
                <a:cs typeface="Times New Roman" pitchFamily="18" charset="0"/>
              </a:rPr>
              <a:t>After the </a:t>
            </a:r>
            <a:r>
              <a:rPr lang="en-US" sz="20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xcavation laying of</a:t>
            </a:r>
          </a:p>
          <a:p>
            <a:r>
              <a:rPr lang="en-US" sz="2000" dirty="0" smtClean="0">
                <a:latin typeface="Times New Roman" pitchFamily="18" charset="0"/>
                <a:cs typeface="Times New Roman" pitchFamily="18" charset="0"/>
              </a:rPr>
              <a:t>PCC is done. A layer of 4’’ is</a:t>
            </a:r>
          </a:p>
          <a:p>
            <a:r>
              <a:rPr lang="en-US" sz="2000" dirty="0" smtClean="0">
                <a:latin typeface="Times New Roman" pitchFamily="18" charset="0"/>
                <a:cs typeface="Times New Roman" pitchFamily="18" charset="0"/>
              </a:rPr>
              <a:t>Made on the soil such that it </a:t>
            </a:r>
          </a:p>
          <a:p>
            <a:r>
              <a:rPr lang="en-US" sz="2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s not mixed with the soil.</a:t>
            </a:r>
          </a:p>
          <a:p>
            <a:r>
              <a:rPr lang="en-US" sz="2000" dirty="0" smtClean="0">
                <a:latin typeface="Times New Roman" pitchFamily="18" charset="0"/>
                <a:cs typeface="Times New Roman" pitchFamily="18" charset="0"/>
              </a:rPr>
              <a:t>A  concrete mix of 1:4:8 is </a:t>
            </a:r>
          </a:p>
          <a:p>
            <a:r>
              <a:rPr lang="en-US" sz="2000" dirty="0" smtClean="0">
                <a:latin typeface="Times New Roman" pitchFamily="18" charset="0"/>
                <a:cs typeface="Times New Roman" pitchFamily="18" charset="0"/>
              </a:rPr>
              <a:t>u</a:t>
            </a:r>
            <a:r>
              <a:rPr lang="en-US" sz="2000" dirty="0" smtClean="0">
                <a:latin typeface="Times New Roman" pitchFamily="18" charset="0"/>
                <a:cs typeface="Times New Roman" pitchFamily="18" charset="0"/>
              </a:rPr>
              <a:t>sed. It provides the base for </a:t>
            </a:r>
          </a:p>
          <a:p>
            <a:r>
              <a:rPr lang="en-US" sz="2000" dirty="0" smtClean="0">
                <a:latin typeface="Times New Roman" pitchFamily="18" charset="0"/>
                <a:cs typeface="Times New Roman" pitchFamily="18" charset="0"/>
              </a:rPr>
              <a:t>Footing.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u="sng" dirty="0" smtClean="0"/>
              <a:t>STEEL REINFORCEMENT</a:t>
            </a:r>
            <a:endParaRPr lang="en-US" u="sng" dirty="0"/>
          </a:p>
        </p:txBody>
      </p:sp>
      <p:sp>
        <p:nvSpPr>
          <p:cNvPr id="4" name="Subtitle 3"/>
          <p:cNvSpPr>
            <a:spLocks noGrp="1"/>
          </p:cNvSpPr>
          <p:nvPr>
            <p:ph type="subTitle" idx="4294967295"/>
          </p:nvPr>
        </p:nvSpPr>
        <p:spPr>
          <a:xfrm>
            <a:off x="152400" y="457200"/>
            <a:ext cx="8991600" cy="5410200"/>
          </a:xfrm>
        </p:spPr>
        <p:txBody>
          <a:bodyPr>
            <a:normAutofit/>
          </a:bodyPr>
          <a:lstStyle/>
          <a:p>
            <a:pPr algn="l"/>
            <a:endParaRPr lang="en-US" dirty="0" smtClean="0"/>
          </a:p>
          <a:p>
            <a:pPr algn="ctr">
              <a:buNone/>
            </a:pPr>
            <a:endParaRPr lang="en-US" dirty="0" smtClean="0"/>
          </a:p>
          <a:p>
            <a:pPr algn="l">
              <a:buNone/>
            </a:pPr>
            <a:r>
              <a:rPr lang="en-US" dirty="0" smtClean="0"/>
              <a:t>                        </a:t>
            </a:r>
            <a:endParaRPr lang="en-US" sz="2200" dirty="0" smtClean="0"/>
          </a:p>
          <a:p>
            <a:pPr algn="l"/>
            <a:endParaRPr lang="en-US" dirty="0"/>
          </a:p>
        </p:txBody>
      </p:sp>
      <p:pic>
        <p:nvPicPr>
          <p:cNvPr id="6" name="Picture 5" descr="I:\IMG_2160.JPG"/>
          <p:cNvPicPr/>
          <p:nvPr/>
        </p:nvPicPr>
        <p:blipFill>
          <a:blip r:embed="rId2" cstate="print"/>
          <a:srcRect/>
          <a:stretch>
            <a:fillRect/>
          </a:stretch>
        </p:blipFill>
        <p:spPr bwMode="auto">
          <a:xfrm>
            <a:off x="3962400" y="2209800"/>
            <a:ext cx="4343400" cy="2971800"/>
          </a:xfrm>
          <a:prstGeom prst="rect">
            <a:avLst/>
          </a:prstGeom>
          <a:noFill/>
          <a:ln w="9525">
            <a:noFill/>
            <a:miter lim="800000"/>
            <a:headEnd/>
            <a:tailEnd/>
          </a:ln>
        </p:spPr>
      </p:pic>
      <p:sp>
        <p:nvSpPr>
          <p:cNvPr id="9" name="TextBox 8"/>
          <p:cNvSpPr txBox="1"/>
          <p:nvPr/>
        </p:nvSpPr>
        <p:spPr>
          <a:xfrm>
            <a:off x="609600" y="2514600"/>
            <a:ext cx="3177473" cy="2246769"/>
          </a:xfrm>
          <a:prstGeom prst="rect">
            <a:avLst/>
          </a:prstGeom>
          <a:noFill/>
        </p:spPr>
        <p:txBody>
          <a:bodyPr wrap="none" rtlCol="0">
            <a:spAutoFit/>
          </a:bodyPr>
          <a:lstStyle/>
          <a:p>
            <a:r>
              <a:rPr lang="en-US" sz="2000" dirty="0" smtClean="0">
                <a:latin typeface="Times New Roman" pitchFamily="18" charset="0"/>
                <a:cs typeface="Times New Roman" pitchFamily="18" charset="0"/>
              </a:rPr>
              <a:t>Reinforcement of the slab is </a:t>
            </a:r>
          </a:p>
          <a:p>
            <a:r>
              <a:rPr lang="en-US" sz="2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hown in the figure. Cover </a:t>
            </a:r>
          </a:p>
          <a:p>
            <a:r>
              <a:rPr lang="en-US" sz="2000"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locks are provided so that </a:t>
            </a:r>
          </a:p>
          <a:p>
            <a:r>
              <a:rPr lang="en-US" sz="2000"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einforcement does not touch</a:t>
            </a:r>
          </a:p>
          <a:p>
            <a:r>
              <a:rPr lang="en-US" sz="2000"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he shuttering. </a:t>
            </a:r>
          </a:p>
          <a:p>
            <a:r>
              <a:rPr lang="en-US" sz="2000" dirty="0" smtClean="0">
                <a:latin typeface="Times New Roman" pitchFamily="18" charset="0"/>
                <a:cs typeface="Times New Roman" pitchFamily="18" charset="0"/>
              </a:rPr>
              <a:t>Reinforcement is done as per</a:t>
            </a:r>
          </a:p>
          <a:p>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rawing.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57200" y="-304800"/>
            <a:ext cx="7927975" cy="1981200"/>
          </a:xfrm>
        </p:spPr>
        <p:txBody>
          <a:bodyPr/>
          <a:lstStyle/>
          <a:p>
            <a:pPr algn="ctr"/>
            <a:r>
              <a:rPr lang="en-US" u="sng" dirty="0" smtClean="0">
                <a:latin typeface="Times New Roman" pitchFamily="18" charset="0"/>
                <a:cs typeface="Times New Roman" pitchFamily="18" charset="0"/>
              </a:rPr>
              <a:t>FORMWORK</a:t>
            </a:r>
            <a:endParaRPr lang="en-US" u="sng" dirty="0">
              <a:latin typeface="Times New Roman" pitchFamily="18" charset="0"/>
              <a:cs typeface="Times New Roman" pitchFamily="18" charset="0"/>
            </a:endParaRPr>
          </a:p>
        </p:txBody>
      </p:sp>
      <p:pic>
        <p:nvPicPr>
          <p:cNvPr id="6" name="Picture 5" descr="shuttering-plates"/>
          <p:cNvPicPr/>
          <p:nvPr/>
        </p:nvPicPr>
        <p:blipFill>
          <a:blip r:embed="rId2"/>
          <a:srcRect/>
          <a:stretch>
            <a:fillRect/>
          </a:stretch>
        </p:blipFill>
        <p:spPr bwMode="auto">
          <a:xfrm>
            <a:off x="685800" y="2286000"/>
            <a:ext cx="1905000" cy="2819400"/>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2819400" y="1828800"/>
            <a:ext cx="3888740" cy="3276600"/>
          </a:xfrm>
          <a:prstGeom prst="rect">
            <a:avLst/>
          </a:prstGeom>
          <a:noFill/>
          <a:ln w="9525">
            <a:noFill/>
            <a:miter lim="800000"/>
            <a:headEnd/>
            <a:tailEnd/>
          </a:ln>
        </p:spPr>
      </p:pic>
      <p:pic>
        <p:nvPicPr>
          <p:cNvPr id="8" name="Picture 3"/>
          <p:cNvPicPr>
            <a:picLocks noChangeAspect="1" noChangeArrowheads="1"/>
          </p:cNvPicPr>
          <p:nvPr/>
        </p:nvPicPr>
        <p:blipFill>
          <a:blip r:embed="rId4"/>
          <a:srcRect/>
          <a:stretch>
            <a:fillRect/>
          </a:stretch>
        </p:blipFill>
        <p:spPr bwMode="auto">
          <a:xfrm>
            <a:off x="7086600" y="1828800"/>
            <a:ext cx="1600200" cy="3355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720</Words>
  <Application>Microsoft Office PowerPoint</Application>
  <PresentationFormat>On-screen Show (4:3)</PresentationFormat>
  <Paragraphs>166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Slide 1</vt:lpstr>
      <vt:lpstr>PROJECT DETAILS</vt:lpstr>
      <vt:lpstr>Slide 3</vt:lpstr>
      <vt:lpstr>   </vt:lpstr>
      <vt:lpstr> VARIOUS ACTIVITIES ON SITE</vt:lpstr>
      <vt:lpstr>EXCAVATION</vt:lpstr>
      <vt:lpstr>  P.C.C</vt:lpstr>
      <vt:lpstr>STEEL REINFORCEMENT</vt:lpstr>
      <vt:lpstr>FORMWORK</vt:lpstr>
      <vt:lpstr>            CONCRETE WORK                                </vt:lpstr>
      <vt:lpstr>FIELD TESTS ON MATERIALS </vt:lpstr>
      <vt:lpstr>              TEST ON CEMENT   </vt:lpstr>
      <vt:lpstr>SLUMP TEST  </vt:lpstr>
      <vt:lpstr>CUBE TEST</vt:lpstr>
      <vt:lpstr>Construction Process And  Materials Used</vt:lpstr>
      <vt:lpstr>Slide 16</vt:lpstr>
      <vt:lpstr>Slide 17</vt:lpstr>
      <vt:lpstr>Vacuum Dewatered Concrete Flooring</vt:lpstr>
      <vt:lpstr>Slide 19</vt:lpstr>
      <vt:lpstr>BENEFITS OF VACUUM DEWATERED FLOORING</vt:lpstr>
      <vt:lpstr>    MACHINARY USED AT SITE                             </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26</cp:revision>
  <dcterms:created xsi:type="dcterms:W3CDTF">2014-05-27T13:21:25Z</dcterms:created>
  <dcterms:modified xsi:type="dcterms:W3CDTF">2014-05-27T21:52:49Z</dcterms:modified>
</cp:coreProperties>
</file>