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44"/>
  </p:notesMasterIdLst>
  <p:sldIdLst>
    <p:sldId id="256" r:id="rId2"/>
    <p:sldId id="271" r:id="rId3"/>
    <p:sldId id="281" r:id="rId4"/>
    <p:sldId id="272" r:id="rId5"/>
    <p:sldId id="273" r:id="rId6"/>
    <p:sldId id="274" r:id="rId7"/>
    <p:sldId id="257" r:id="rId8"/>
    <p:sldId id="258" r:id="rId9"/>
    <p:sldId id="259" r:id="rId10"/>
    <p:sldId id="260" r:id="rId11"/>
    <p:sldId id="261" r:id="rId12"/>
    <p:sldId id="262" r:id="rId13"/>
    <p:sldId id="267" r:id="rId14"/>
    <p:sldId id="268" r:id="rId15"/>
    <p:sldId id="282" r:id="rId16"/>
    <p:sldId id="283" r:id="rId17"/>
    <p:sldId id="284" r:id="rId18"/>
    <p:sldId id="285" r:id="rId19"/>
    <p:sldId id="286" r:id="rId20"/>
    <p:sldId id="269" r:id="rId21"/>
    <p:sldId id="278" r:id="rId22"/>
    <p:sldId id="279" r:id="rId23"/>
    <p:sldId id="277" r:id="rId24"/>
    <p:sldId id="270" r:id="rId25"/>
    <p:sldId id="264" r:id="rId26"/>
    <p:sldId id="265" r:id="rId27"/>
    <p:sldId id="291" r:id="rId28"/>
    <p:sldId id="287" r:id="rId29"/>
    <p:sldId id="288" r:id="rId30"/>
    <p:sldId id="289" r:id="rId31"/>
    <p:sldId id="290" r:id="rId32"/>
    <p:sldId id="263" r:id="rId33"/>
    <p:sldId id="292" r:id="rId34"/>
    <p:sldId id="293" r:id="rId35"/>
    <p:sldId id="275" r:id="rId36"/>
    <p:sldId id="295" r:id="rId37"/>
    <p:sldId id="296" r:id="rId38"/>
    <p:sldId id="297" r:id="rId39"/>
    <p:sldId id="298" r:id="rId40"/>
    <p:sldId id="276" r:id="rId41"/>
    <p:sldId id="280" r:id="rId42"/>
    <p:sldId id="294"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1" autoAdjust="0"/>
    <p:restoredTop sz="94707" autoAdjust="0"/>
  </p:normalViewPr>
  <p:slideViewPr>
    <p:cSldViewPr>
      <p:cViewPr>
        <p:scale>
          <a:sx n="100" d="100"/>
          <a:sy n="100" d="100"/>
        </p:scale>
        <p:origin x="-1104" y="426"/>
      </p:cViewPr>
      <p:guideLst>
        <p:guide orient="horz" pos="2160"/>
        <p:guide pos="2880"/>
      </p:guideLst>
    </p:cSldViewPr>
  </p:slideViewPr>
  <p:outlineViewPr>
    <p:cViewPr>
      <p:scale>
        <a:sx n="33" d="100"/>
        <a:sy n="33" d="100"/>
      </p:scale>
      <p:origin x="0" y="15978"/>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0233D92-03EA-4AA3-9AE4-617B3A9DA37F}" type="datetimeFigureOut">
              <a:rPr lang="en-US" smtClean="0"/>
              <a:pPr/>
              <a:t>4/29/2014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79C1EE1-1A44-451A-989E-4D85E0A357EF}"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F79C1EE1-1A44-451A-989E-4D85E0A357EF}" type="slidenum">
              <a:rPr lang="en-US" smtClean="0"/>
              <a:pPr/>
              <a:t>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11D0930B-784D-470E-9576-570F3B7BF31A}" type="datetimeFigureOut">
              <a:rPr lang="en-US" smtClean="0"/>
              <a:pPr/>
              <a:t>4/29/2014</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E806A81D-C4CC-4CCC-86E0-92EE8C8C03BF}"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1D0930B-784D-470E-9576-570F3B7BF31A}" type="datetimeFigureOut">
              <a:rPr lang="en-US" smtClean="0"/>
              <a:pPr/>
              <a:t>4/29/2014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06A81D-C4CC-4CCC-86E0-92EE8C8C03B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2"/>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2"/>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1D0930B-784D-470E-9576-570F3B7BF31A}" type="datetimeFigureOut">
              <a:rPr lang="en-US" smtClean="0"/>
              <a:pPr/>
              <a:t>4/29/2014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06A81D-C4CC-4CCC-86E0-92EE8C8C03B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1D0930B-784D-470E-9576-570F3B7BF31A}" type="datetimeFigureOut">
              <a:rPr lang="en-US" smtClean="0"/>
              <a:pPr/>
              <a:t>4/29/2014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06A81D-C4CC-4CCC-86E0-92EE8C8C03B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5"/>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1D0930B-784D-470E-9576-570F3B7BF31A}" type="datetimeFigureOut">
              <a:rPr lang="en-US" smtClean="0"/>
              <a:pPr/>
              <a:t>4/29/2014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06A81D-C4CC-4CCC-86E0-92EE8C8C03BF}"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1D0930B-784D-470E-9576-570F3B7BF31A}" type="datetimeFigureOut">
              <a:rPr lang="en-US" smtClean="0"/>
              <a:pPr/>
              <a:t>4/29/2014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06A81D-C4CC-4CCC-86E0-92EE8C8C03B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1"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1859758"/>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1" y="2514601"/>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6" y="2514601"/>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1D0930B-784D-470E-9576-570F3B7BF31A}" type="datetimeFigureOut">
              <a:rPr lang="en-US" smtClean="0"/>
              <a:pPr/>
              <a:t>4/29/2014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06A81D-C4CC-4CCC-86E0-92EE8C8C03B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1D0930B-784D-470E-9576-570F3B7BF31A}" type="datetimeFigureOut">
              <a:rPr lang="en-US" smtClean="0"/>
              <a:pPr/>
              <a:t>4/29/2014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06A81D-C4CC-4CCC-86E0-92EE8C8C03B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D0930B-784D-470E-9576-570F3B7BF31A}" type="datetimeFigureOut">
              <a:rPr lang="en-US" smtClean="0"/>
              <a:pPr/>
              <a:t>4/29/2014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06A81D-C4CC-4CCC-86E0-92EE8C8C03B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1"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1D0930B-784D-470E-9576-570F3B7BF31A}" type="datetimeFigureOut">
              <a:rPr lang="en-US" smtClean="0"/>
              <a:pPr/>
              <a:t>4/29/2014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06A81D-C4CC-4CCC-86E0-92EE8C8C03B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5"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7"/>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1D0930B-784D-470E-9576-570F3B7BF31A}" type="datetimeFigureOut">
              <a:rPr lang="en-US" smtClean="0"/>
              <a:pPr/>
              <a:t>4/29/2014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1"/>
            <a:ext cx="609600" cy="365125"/>
          </a:xfrm>
        </p:spPr>
        <p:txBody>
          <a:bodyPr/>
          <a:lstStyle/>
          <a:p>
            <a:fld id="{E806A81D-C4CC-4CCC-86E0-92EE8C8C03BF}"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6" y="5816601"/>
            <a:ext cx="9163051"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1" y="6219826"/>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6" y="-7144"/>
            <a:ext cx="9163051"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1"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1"/>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11D0930B-784D-470E-9576-570F3B7BF31A}" type="datetimeFigureOut">
              <a:rPr lang="en-US" smtClean="0"/>
              <a:pPr/>
              <a:t>4/29/2014</a:t>
            </a:fld>
            <a:endParaRPr lang="en-US"/>
          </a:p>
        </p:txBody>
      </p:sp>
      <p:sp>
        <p:nvSpPr>
          <p:cNvPr id="22" name="Footer Placeholder 21"/>
          <p:cNvSpPr>
            <a:spLocks noGrp="1"/>
          </p:cNvSpPr>
          <p:nvPr>
            <p:ph type="ftr" sz="quarter" idx="3"/>
          </p:nvPr>
        </p:nvSpPr>
        <p:spPr>
          <a:xfrm>
            <a:off x="2667000" y="6356351"/>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1"/>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E806A81D-C4CC-4CCC-86E0-92EE8C8C03BF}"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Six Months Industrial Training</a:t>
            </a:r>
            <a:endParaRPr lang="en-US" dirty="0"/>
          </a:p>
        </p:txBody>
      </p:sp>
      <p:sp>
        <p:nvSpPr>
          <p:cNvPr id="5" name="Subtitle 4"/>
          <p:cNvSpPr>
            <a:spLocks noGrp="1"/>
          </p:cNvSpPr>
          <p:nvPr>
            <p:ph type="subTitle" idx="1"/>
          </p:nvPr>
        </p:nvSpPr>
        <p:spPr>
          <a:xfrm>
            <a:off x="533400" y="3228536"/>
            <a:ext cx="7854696" cy="2562664"/>
          </a:xfrm>
        </p:spPr>
        <p:txBody>
          <a:bodyPr>
            <a:normAutofit fontScale="92500" lnSpcReduction="10000"/>
          </a:bodyPr>
          <a:lstStyle/>
          <a:p>
            <a:r>
              <a:rPr lang="en-US" dirty="0" smtClean="0"/>
              <a:t>At Indoor Stadium Complex, Pakhowal Road Ludhiana</a:t>
            </a:r>
          </a:p>
          <a:p>
            <a:endParaRPr lang="en-US" dirty="0" smtClean="0"/>
          </a:p>
          <a:p>
            <a:endParaRPr lang="en-US" dirty="0" smtClean="0"/>
          </a:p>
          <a:p>
            <a:r>
              <a:rPr lang="en-US" dirty="0" smtClean="0"/>
              <a:t>By- Shahbaz Singh</a:t>
            </a:r>
          </a:p>
          <a:p>
            <a:r>
              <a:rPr lang="en-US" dirty="0" smtClean="0"/>
              <a:t>Roll No. 100371</a:t>
            </a:r>
          </a:p>
          <a:p>
            <a:r>
              <a:rPr lang="en-US" dirty="0" smtClean="0"/>
              <a:t>Guru Nanak Dev Engineering College, Ludhiana</a:t>
            </a:r>
          </a:p>
          <a:p>
            <a:endParaRPr lang="en-US" dirty="0" smtClean="0"/>
          </a:p>
          <a:p>
            <a:endParaRPr lang="en-US" dirty="0" smtClean="0"/>
          </a:p>
          <a:p>
            <a:endParaRPr lang="en-US" dirty="0" smtClean="0"/>
          </a:p>
          <a:p>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Parts of a Truss</a:t>
            </a:r>
            <a:endParaRPr lang="en-US" dirty="0"/>
          </a:p>
        </p:txBody>
      </p:sp>
      <p:sp>
        <p:nvSpPr>
          <p:cNvPr id="3" name="Content Placeholder 2"/>
          <p:cNvSpPr>
            <a:spLocks noGrp="1"/>
          </p:cNvSpPr>
          <p:nvPr>
            <p:ph idx="1"/>
          </p:nvPr>
        </p:nvSpPr>
        <p:spPr/>
        <p:txBody>
          <a:bodyPr/>
          <a:lstStyle/>
          <a:p>
            <a:r>
              <a:rPr lang="en-US" dirty="0" smtClean="0"/>
              <a:t>A truss consists essentially of the following parts-</a:t>
            </a:r>
          </a:p>
          <a:p>
            <a:r>
              <a:rPr lang="en-US" dirty="0" smtClean="0"/>
              <a:t> Upper chord members,</a:t>
            </a:r>
          </a:p>
          <a:p>
            <a:r>
              <a:rPr lang="en-US" dirty="0" smtClean="0"/>
              <a:t> Bottom chord members,</a:t>
            </a:r>
          </a:p>
          <a:p>
            <a:r>
              <a:rPr lang="en-US" dirty="0" smtClean="0"/>
              <a:t> Web members.</a:t>
            </a:r>
          </a:p>
          <a:p>
            <a:r>
              <a:rPr lang="en-US" dirty="0" smtClean="0"/>
              <a:t>Camber.</a:t>
            </a:r>
          </a:p>
          <a:p>
            <a:endParaRPr lang="en-US" dirty="0" smtClean="0"/>
          </a:p>
          <a:p>
            <a:endParaRPr lang="en-US" dirty="0"/>
          </a:p>
        </p:txBody>
      </p:sp>
      <p:pic>
        <p:nvPicPr>
          <p:cNvPr id="4" name="Picture 3" descr="Truss.jpg"/>
          <p:cNvPicPr/>
          <p:nvPr/>
        </p:nvPicPr>
        <p:blipFill>
          <a:blip r:embed="rId2"/>
          <a:stretch>
            <a:fillRect/>
          </a:stretch>
        </p:blipFill>
        <p:spPr>
          <a:xfrm>
            <a:off x="2362200" y="4114800"/>
            <a:ext cx="5105400" cy="2398395"/>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Parts of a </a:t>
            </a:r>
            <a:r>
              <a:rPr lang="en-US" dirty="0" smtClean="0"/>
              <a:t>T</a:t>
            </a:r>
            <a:r>
              <a:rPr lang="en-US" dirty="0" smtClean="0"/>
              <a:t>russ</a:t>
            </a:r>
            <a:endParaRPr lang="en-US" dirty="0"/>
          </a:p>
        </p:txBody>
      </p:sp>
      <p:sp>
        <p:nvSpPr>
          <p:cNvPr id="3" name="Content Placeholder 2"/>
          <p:cNvSpPr>
            <a:spLocks noGrp="1"/>
          </p:cNvSpPr>
          <p:nvPr>
            <p:ph idx="1"/>
          </p:nvPr>
        </p:nvSpPr>
        <p:spPr/>
        <p:txBody>
          <a:bodyPr>
            <a:normAutofit fontScale="92500"/>
          </a:bodyPr>
          <a:lstStyle/>
          <a:p>
            <a:r>
              <a:rPr lang="en-US" dirty="0" smtClean="0"/>
              <a:t>The uppermost line of members that extend from one support to the other through the apex is called the </a:t>
            </a:r>
            <a:r>
              <a:rPr lang="en-US" i="1" dirty="0" smtClean="0"/>
              <a:t>upper chord.</a:t>
            </a:r>
          </a:p>
          <a:p>
            <a:r>
              <a:rPr lang="en-US" dirty="0" smtClean="0"/>
              <a:t>Whereas the </a:t>
            </a:r>
            <a:r>
              <a:rPr lang="en-US" i="1" dirty="0" smtClean="0"/>
              <a:t>bottom chord</a:t>
            </a:r>
            <a:r>
              <a:rPr lang="en-US" dirty="0" smtClean="0"/>
              <a:t> consists of the lowermost line of members extending from one support to the other.</a:t>
            </a:r>
          </a:p>
          <a:p>
            <a:r>
              <a:rPr lang="en-US" dirty="0" smtClean="0"/>
              <a:t>The top and bottom chord members are connected by vertical or diagonal members called </a:t>
            </a:r>
            <a:r>
              <a:rPr lang="en-US" i="1" dirty="0" smtClean="0"/>
              <a:t>web members.</a:t>
            </a:r>
          </a:p>
          <a:p>
            <a:r>
              <a:rPr lang="en-US" dirty="0" smtClean="0"/>
              <a:t>Usually in all simply supported trusses, members in the bottom chord are subjected to tension and the members in the upper chord are subjected to compression. </a:t>
            </a:r>
          </a:p>
          <a:p>
            <a:endParaRPr lang="en-US" dirty="0" smtClean="0"/>
          </a:p>
          <a:p>
            <a:endParaRPr lang="en-US" dirty="0" smtClean="0"/>
          </a:p>
          <a:p>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Camber in Trusses</a:t>
            </a:r>
            <a:endParaRPr lang="en-US" dirty="0"/>
          </a:p>
        </p:txBody>
      </p:sp>
      <p:sp>
        <p:nvSpPr>
          <p:cNvPr id="3" name="Content Placeholder 2"/>
          <p:cNvSpPr>
            <a:spLocks noGrp="1"/>
          </p:cNvSpPr>
          <p:nvPr>
            <p:ph idx="1"/>
          </p:nvPr>
        </p:nvSpPr>
        <p:spPr/>
        <p:txBody>
          <a:bodyPr/>
          <a:lstStyle/>
          <a:p>
            <a:r>
              <a:rPr lang="en-US" dirty="0" smtClean="0"/>
              <a:t>An upward vertical displacement built into a truss bottom chord to compensate for deflection due to dead load. Trusses are built with a camber in bottom chord. The camber is designed to suit the span and load. A girder truss will have more camber than other trusses. In all trusses here at the site a camber of 6" is normally designed by the designer.</a:t>
            </a:r>
          </a:p>
          <a:p>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Picture of camber at site-</a:t>
            </a:r>
            <a:endParaRPr lang="en-US" dirty="0"/>
          </a:p>
        </p:txBody>
      </p:sp>
      <p:pic>
        <p:nvPicPr>
          <p:cNvPr id="4" name="Content Placeholder 3" descr="Camber 6''.jpg"/>
          <p:cNvPicPr>
            <a:picLocks noGrp="1" noChangeAspect="1"/>
          </p:cNvPicPr>
          <p:nvPr>
            <p:ph idx="1"/>
          </p:nvPr>
        </p:nvPicPr>
        <p:blipFill>
          <a:blip r:embed="rId2"/>
          <a:stretch>
            <a:fillRect/>
          </a:stretch>
        </p:blipFill>
        <p:spPr>
          <a:xfrm>
            <a:off x="457200" y="2057400"/>
            <a:ext cx="8229600" cy="3505200"/>
          </a:xfr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Actual camber-</a:t>
            </a:r>
            <a:endParaRPr lang="en-US" dirty="0"/>
          </a:p>
        </p:txBody>
      </p:sp>
      <p:pic>
        <p:nvPicPr>
          <p:cNvPr id="4" name="Content Placeholder 3" descr="GHG CHAMBER.jpg"/>
          <p:cNvPicPr>
            <a:picLocks noGrp="1" noChangeAspect="1"/>
          </p:cNvPicPr>
          <p:nvPr>
            <p:ph idx="1"/>
          </p:nvPr>
        </p:nvPicPr>
        <p:blipFill>
          <a:blip r:embed="rId2"/>
          <a:stretch>
            <a:fillRect/>
          </a:stretch>
        </p:blipFill>
        <p:spPr>
          <a:xfrm>
            <a:off x="643554" y="1935163"/>
            <a:ext cx="7856892" cy="4389437"/>
          </a:xfr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Bearings-</a:t>
            </a:r>
            <a:endParaRPr lang="en-US" dirty="0"/>
          </a:p>
        </p:txBody>
      </p:sp>
      <p:sp>
        <p:nvSpPr>
          <p:cNvPr id="3" name="Content Placeholder 2"/>
          <p:cNvSpPr>
            <a:spLocks noGrp="1"/>
          </p:cNvSpPr>
          <p:nvPr>
            <p:ph idx="1"/>
          </p:nvPr>
        </p:nvSpPr>
        <p:spPr/>
        <p:txBody>
          <a:bodyPr/>
          <a:lstStyle/>
          <a:p>
            <a:pPr>
              <a:buNone/>
            </a:pPr>
            <a:endParaRPr lang="en-US" dirty="0" smtClean="0"/>
          </a:p>
          <a:p>
            <a:r>
              <a:rPr lang="en-US" dirty="0" smtClean="0"/>
              <a:t>Bearings are necessary to be provided at the supports of truss; often it becomes necessary to make provision for the end supports of the structure so as to allow certain small movements.</a:t>
            </a:r>
          </a:p>
          <a:p>
            <a:r>
              <a:rPr lang="en-US" dirty="0" smtClean="0"/>
              <a:t>For example, it is necessary that one end of a truss should be supported on bearing to allow for changes in the span length due to temperature variations.</a:t>
            </a:r>
          </a:p>
          <a:p>
            <a:r>
              <a:rPr lang="en-US" dirty="0" smtClean="0"/>
              <a:t>For steel sliding on steel, hard cast iron the bearing stress shall not exceed 30N/mm².</a:t>
            </a:r>
          </a:p>
          <a:p>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Steel Ring Beams-</a:t>
            </a:r>
            <a:endParaRPr lang="en-US" dirty="0"/>
          </a:p>
        </p:txBody>
      </p:sp>
      <p:sp>
        <p:nvSpPr>
          <p:cNvPr id="3" name="Content Placeholder 2"/>
          <p:cNvSpPr>
            <a:spLocks noGrp="1"/>
          </p:cNvSpPr>
          <p:nvPr>
            <p:ph idx="1"/>
          </p:nvPr>
        </p:nvSpPr>
        <p:spPr/>
        <p:txBody>
          <a:bodyPr/>
          <a:lstStyle/>
          <a:p>
            <a:pPr>
              <a:buNone/>
            </a:pPr>
            <a:endParaRPr lang="en-US" dirty="0" smtClean="0"/>
          </a:p>
          <a:p>
            <a:r>
              <a:rPr lang="en-US" dirty="0" smtClean="0"/>
              <a:t>Section of steel ring beam is I section with upper dimension400mm and height of 450mm. Weight of one such beam is 4631.34 Kg.</a:t>
            </a:r>
          </a:p>
          <a:p>
            <a:endParaRPr lang="en-US" dirty="0" smtClean="0"/>
          </a:p>
          <a:p>
            <a:endParaRPr lang="en-US" dirty="0"/>
          </a:p>
        </p:txBody>
      </p:sp>
      <p:pic>
        <p:nvPicPr>
          <p:cNvPr id="4" name="Picture 3" descr="Steel ring beam.jpg"/>
          <p:cNvPicPr/>
          <p:nvPr/>
        </p:nvPicPr>
        <p:blipFill>
          <a:blip r:embed="rId2" cstate="print"/>
          <a:stretch>
            <a:fillRect/>
          </a:stretch>
        </p:blipFill>
        <p:spPr>
          <a:xfrm>
            <a:off x="1600200" y="3886200"/>
            <a:ext cx="5944427" cy="2170706"/>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Pictures of steel ring beam-</a:t>
            </a:r>
            <a:endParaRPr lang="en-US" dirty="0"/>
          </a:p>
        </p:txBody>
      </p:sp>
      <p:pic>
        <p:nvPicPr>
          <p:cNvPr id="4" name="Content Placeholder 3" descr="Steel ring beam from top.jpg"/>
          <p:cNvPicPr>
            <a:picLocks noGrp="1"/>
          </p:cNvPicPr>
          <p:nvPr>
            <p:ph idx="1"/>
          </p:nvPr>
        </p:nvPicPr>
        <p:blipFill>
          <a:blip r:embed="rId2" cstate="print"/>
          <a:stretch>
            <a:fillRect/>
          </a:stretch>
        </p:blipFill>
        <p:spPr>
          <a:xfrm>
            <a:off x="609600" y="2362200"/>
            <a:ext cx="7467600" cy="335280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Temporary structures at site to support spherical dome roof truss-</a:t>
            </a:r>
            <a:endParaRPr lang="en-US" dirty="0"/>
          </a:p>
        </p:txBody>
      </p:sp>
      <p:sp>
        <p:nvSpPr>
          <p:cNvPr id="3" name="Content Placeholder 2"/>
          <p:cNvSpPr>
            <a:spLocks noGrp="1"/>
          </p:cNvSpPr>
          <p:nvPr>
            <p:ph idx="1"/>
          </p:nvPr>
        </p:nvSpPr>
        <p:spPr/>
        <p:txBody>
          <a:bodyPr>
            <a:normAutofit lnSpcReduction="10000"/>
          </a:bodyPr>
          <a:lstStyle/>
          <a:p>
            <a:r>
              <a:rPr lang="en-US" dirty="0" smtClean="0"/>
              <a:t>Scaffolding- For the support of materials used in erection.</a:t>
            </a:r>
          </a:p>
          <a:p>
            <a:r>
              <a:rPr lang="en-US" dirty="0" smtClean="0"/>
              <a:t>Derek- Derek which is made with steel cribs of size 450×450×1800, fabricated with L50×50×6 and bracing rod 12 mm diameters in end panels or L50×50×5. These cribs were fabricated in 2 months and approximately 980 cribs are made in fabrication yard. And Weight of such one crib is 80 Kg.</a:t>
            </a:r>
          </a:p>
          <a:p>
            <a:r>
              <a:rPr lang="en-US" dirty="0" smtClean="0"/>
              <a:t>Temporary towers- Four temporary towers are erected to a height of 28metres with help of tower crane with section 150×150×6mm box.</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Photo of temporary structure-</a:t>
            </a:r>
            <a:endParaRPr lang="en-US" dirty="0"/>
          </a:p>
        </p:txBody>
      </p:sp>
      <p:pic>
        <p:nvPicPr>
          <p:cNvPr id="4" name="Content Placeholder 3" descr="Derek ok.jpg"/>
          <p:cNvPicPr>
            <a:picLocks noGrp="1"/>
          </p:cNvPicPr>
          <p:nvPr>
            <p:ph idx="1"/>
          </p:nvPr>
        </p:nvPicPr>
        <p:blipFill>
          <a:blip r:embed="rId2" cstate="print"/>
          <a:stretch>
            <a:fillRect/>
          </a:stretch>
        </p:blipFill>
        <p:spPr>
          <a:xfrm>
            <a:off x="990600" y="1935163"/>
            <a:ext cx="6553200" cy="4389437"/>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About Site Indoor Stadium Complex,  Ludhiana</a:t>
            </a:r>
            <a:endParaRPr lang="en-US" dirty="0"/>
          </a:p>
        </p:txBody>
      </p:sp>
      <p:sp>
        <p:nvSpPr>
          <p:cNvPr id="3" name="Content Placeholder 2"/>
          <p:cNvSpPr>
            <a:spLocks noGrp="1"/>
          </p:cNvSpPr>
          <p:nvPr>
            <p:ph idx="1"/>
          </p:nvPr>
        </p:nvSpPr>
        <p:spPr/>
        <p:txBody>
          <a:bodyPr/>
          <a:lstStyle/>
          <a:p>
            <a:r>
              <a:rPr lang="en-US" dirty="0" smtClean="0"/>
              <a:t>5000 seating capacity basketball indoor stadium second in India and First basketball indoor stadium in India.</a:t>
            </a:r>
          </a:p>
          <a:p>
            <a:r>
              <a:rPr lang="en-US" dirty="0" smtClean="0"/>
              <a:t>The specialty of stadium is that it has two basements, two floors of shopping mall and two floors of corporate offices.</a:t>
            </a:r>
          </a:p>
          <a:p>
            <a:r>
              <a:rPr lang="en-US" dirty="0" smtClean="0"/>
              <a:t>This oval shape stadium is located in Pakhowal road, Ludhiana.</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Fabrication Work-</a:t>
            </a:r>
            <a:endParaRPr lang="en-US" dirty="0"/>
          </a:p>
        </p:txBody>
      </p:sp>
      <p:sp>
        <p:nvSpPr>
          <p:cNvPr id="3" name="Content Placeholder 2"/>
          <p:cNvSpPr>
            <a:spLocks noGrp="1"/>
          </p:cNvSpPr>
          <p:nvPr>
            <p:ph idx="1"/>
          </p:nvPr>
        </p:nvSpPr>
        <p:spPr/>
        <p:txBody>
          <a:bodyPr/>
          <a:lstStyle/>
          <a:p>
            <a:r>
              <a:rPr lang="en-US" dirty="0" smtClean="0"/>
              <a:t>Metal Fabrication is the building of metal structures by cutting, welding, bending, grinding, chipping, drilling and assembling processes which together make it an important thing.</a:t>
            </a:r>
          </a:p>
          <a:p>
            <a:r>
              <a:rPr lang="en-US" dirty="0" smtClean="0"/>
              <a:t>Welding on site is of two types- Arc welding and MIG welding.</a:t>
            </a:r>
          </a:p>
          <a:p>
            <a:r>
              <a:rPr lang="en-US" dirty="0" smtClean="0"/>
              <a:t>Cutting is done manually by hand and mechanically by pug cutting machine, by use of LPG and oxygen.</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About Arc welding-</a:t>
            </a:r>
            <a:endParaRPr lang="en-US" dirty="0"/>
          </a:p>
        </p:txBody>
      </p:sp>
      <p:sp>
        <p:nvSpPr>
          <p:cNvPr id="3" name="Content Placeholder 2"/>
          <p:cNvSpPr>
            <a:spLocks noGrp="1"/>
          </p:cNvSpPr>
          <p:nvPr>
            <p:ph idx="1"/>
          </p:nvPr>
        </p:nvSpPr>
        <p:spPr/>
        <p:txBody>
          <a:bodyPr>
            <a:normAutofit/>
          </a:bodyPr>
          <a:lstStyle/>
          <a:p>
            <a:r>
              <a:rPr lang="en-US" b="1" dirty="0" smtClean="0"/>
              <a:t>Arc welding</a:t>
            </a:r>
            <a:r>
              <a:rPr lang="en-US" dirty="0" smtClean="0"/>
              <a:t> is mainly electrically operated. Two types of machines are used first is Arc welding set and the second one is Rectifier. Electrodes used are mainly E6013 and 7018. E6013 does not require any preheating, while electrodes like 7018 are kept in oven and after that welding is done. Weld produced by 7018 electrode is more effective and strong as compared to 6013 electrode. Size of weld used for fabrication work is mainly 4mm weld which require 140-180 Amperes.</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MIG Welding-</a:t>
            </a:r>
            <a:endParaRPr lang="en-US" dirty="0"/>
          </a:p>
        </p:txBody>
      </p:sp>
      <p:sp>
        <p:nvSpPr>
          <p:cNvPr id="3" name="Content Placeholder 2"/>
          <p:cNvSpPr>
            <a:spLocks noGrp="1"/>
          </p:cNvSpPr>
          <p:nvPr>
            <p:ph idx="1"/>
          </p:nvPr>
        </p:nvSpPr>
        <p:spPr/>
        <p:txBody>
          <a:bodyPr/>
          <a:lstStyle/>
          <a:p>
            <a:r>
              <a:rPr lang="en-US" b="1" dirty="0" smtClean="0"/>
              <a:t>MIG welding</a:t>
            </a:r>
            <a:r>
              <a:rPr lang="en-US" dirty="0" smtClean="0"/>
              <a:t> is the other type of welding used here. Instead of electrodes, here mig wire of 1.20mm diameter is used; whose weight is nearly 12.50kg. Mig welding is also electrically operated and operates in 120-300 Ampere current range and require carbon dioxide as a shielding gas here. For continues welding silicon spray is used as it prevents metal from adhering.</a:t>
            </a:r>
          </a:p>
          <a:p>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Difference between MIG welding and Arc Welding-</a:t>
            </a:r>
            <a:endParaRPr lang="en-US" dirty="0"/>
          </a:p>
        </p:txBody>
      </p:sp>
      <p:sp>
        <p:nvSpPr>
          <p:cNvPr id="3" name="Content Placeholder 2"/>
          <p:cNvSpPr>
            <a:spLocks noGrp="1"/>
          </p:cNvSpPr>
          <p:nvPr>
            <p:ph idx="1"/>
          </p:nvPr>
        </p:nvSpPr>
        <p:spPr/>
        <p:txBody>
          <a:bodyPr/>
          <a:lstStyle/>
          <a:p>
            <a:r>
              <a:rPr lang="en-US" dirty="0" smtClean="0"/>
              <a:t>MIG welding is not economic but MIG welding has some advantages over arc welding which are listed below-</a:t>
            </a:r>
          </a:p>
          <a:p>
            <a:r>
              <a:rPr lang="en-US" dirty="0" smtClean="0"/>
              <a:t>a) Joint produced is stronger.</a:t>
            </a:r>
          </a:p>
          <a:p>
            <a:r>
              <a:rPr lang="en-US" dirty="0" smtClean="0"/>
              <a:t>b) Production is more as it does not require frequent change of electrodes.</a:t>
            </a:r>
          </a:p>
          <a:p>
            <a:r>
              <a:rPr lang="en-US" dirty="0" smtClean="0"/>
              <a:t>c) Time consumed is less.</a:t>
            </a:r>
          </a:p>
          <a:p>
            <a:r>
              <a:rPr lang="en-US" dirty="0" smtClean="0"/>
              <a:t>In MIG welding we use bare electrode wire, while in arc welding we use coated electrodes.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Welding Positions-</a:t>
            </a:r>
            <a:endParaRPr lang="en-US" dirty="0"/>
          </a:p>
        </p:txBody>
      </p:sp>
      <p:pic>
        <p:nvPicPr>
          <p:cNvPr id="4" name="Content Placeholder 3" descr="2014-04-09 18.09.37.png"/>
          <p:cNvPicPr>
            <a:picLocks noGrp="1"/>
          </p:cNvPicPr>
          <p:nvPr>
            <p:ph idx="1"/>
          </p:nvPr>
        </p:nvPicPr>
        <p:blipFill>
          <a:blip r:embed="rId2"/>
          <a:stretch>
            <a:fillRect/>
          </a:stretch>
        </p:blipFill>
        <p:spPr>
          <a:xfrm>
            <a:off x="457200" y="2413030"/>
            <a:ext cx="8229600" cy="3433702"/>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Bolts to be used here at site for Spherical Roof Dome Truss-</a:t>
            </a:r>
            <a:endParaRPr lang="en-US" dirty="0"/>
          </a:p>
        </p:txBody>
      </p:sp>
      <p:sp>
        <p:nvSpPr>
          <p:cNvPr id="3" name="Content Placeholder 2"/>
          <p:cNvSpPr>
            <a:spLocks noGrp="1"/>
          </p:cNvSpPr>
          <p:nvPr>
            <p:ph idx="1"/>
          </p:nvPr>
        </p:nvSpPr>
        <p:spPr/>
        <p:txBody>
          <a:bodyPr/>
          <a:lstStyle/>
          <a:p>
            <a:r>
              <a:rPr lang="en-US" dirty="0" smtClean="0"/>
              <a:t>Bolts used here are </a:t>
            </a:r>
            <a:r>
              <a:rPr lang="en-US" b="1" dirty="0" smtClean="0"/>
              <a:t>HSFG (</a:t>
            </a:r>
            <a:r>
              <a:rPr lang="en-US" dirty="0" smtClean="0"/>
              <a:t>High Strength Friction Grip</a:t>
            </a:r>
            <a:r>
              <a:rPr lang="en-US" b="1" dirty="0" smtClean="0"/>
              <a:t>) Bolts</a:t>
            </a:r>
            <a:r>
              <a:rPr lang="en-US" dirty="0" smtClean="0"/>
              <a:t> of Grade 10.9</a:t>
            </a:r>
          </a:p>
          <a:p>
            <a:r>
              <a:rPr lang="en-US" dirty="0" smtClean="0"/>
              <a:t>20mm diameter bolts of length 75mm are used.</a:t>
            </a:r>
          </a:p>
          <a:p>
            <a:r>
              <a:rPr lang="en-US" dirty="0" smtClean="0"/>
              <a:t>25mm diameter bolts of length 60mm are used.</a:t>
            </a:r>
          </a:p>
          <a:p>
            <a:endParaRPr lang="en-US" dirty="0" smtClean="0"/>
          </a:p>
          <a:p>
            <a:endParaRPr lang="en-US" dirty="0"/>
          </a:p>
        </p:txBody>
      </p:sp>
      <p:pic>
        <p:nvPicPr>
          <p:cNvPr id="4" name="Picture 3" descr="C:\Documents and Settings\GURBAZ\Desktop\20140515_111728.jpg"/>
          <p:cNvPicPr/>
          <p:nvPr/>
        </p:nvPicPr>
        <p:blipFill>
          <a:blip r:embed="rId2" cstate="print"/>
          <a:srcRect/>
          <a:stretch>
            <a:fillRect/>
          </a:stretch>
        </p:blipFill>
        <p:spPr bwMode="auto">
          <a:xfrm>
            <a:off x="1371600" y="3733801"/>
            <a:ext cx="5934818" cy="2438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Advantages of HSFG bolts-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The performance of preloaded HSFG bolts under fatigue loading is good because the prestressed bolts are subjected to reduced stress range during each loading cycle when compared with unloaded bolts.</a:t>
            </a:r>
          </a:p>
          <a:p>
            <a:r>
              <a:rPr lang="en-US" dirty="0" smtClean="0"/>
              <a:t>For structures adjacent to machinery which generate substantial vibration, preloading bolts can help to avoid the loosening of bolts.</a:t>
            </a:r>
          </a:p>
          <a:p>
            <a:r>
              <a:rPr lang="en-US" dirty="0" smtClean="0"/>
              <a:t>HSFG bolts are used in connections where any slight slip movement would render the integrity of the whole structures break down.</a:t>
            </a:r>
          </a:p>
          <a:p>
            <a:r>
              <a:rPr lang="en-US" dirty="0" smtClean="0"/>
              <a:t>Owing to its high tensile strength, it is commonly used in connections which require the taking up of high flexure and the tensile stress generated could be readily resisted by it high tensile strength.</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Erection Work-</a:t>
            </a:r>
            <a:endParaRPr lang="en-US" dirty="0"/>
          </a:p>
        </p:txBody>
      </p:sp>
      <p:pic>
        <p:nvPicPr>
          <p:cNvPr id="4" name="Content Placeholder 3" descr="Roof from top.jpg"/>
          <p:cNvPicPr>
            <a:picLocks noGrp="1" noChangeAspect="1"/>
          </p:cNvPicPr>
          <p:nvPr>
            <p:ph idx="1"/>
          </p:nvPr>
        </p:nvPicPr>
        <p:blipFill>
          <a:blip r:embed="rId2"/>
          <a:stretch>
            <a:fillRect/>
          </a:stretch>
        </p:blipFill>
        <p:spPr>
          <a:xfrm>
            <a:off x="457200" y="1905000"/>
            <a:ext cx="8229600" cy="3810000"/>
          </a:xfr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Erection Process-</a:t>
            </a:r>
            <a:endParaRPr lang="en-US" dirty="0"/>
          </a:p>
        </p:txBody>
      </p:sp>
      <p:sp>
        <p:nvSpPr>
          <p:cNvPr id="3" name="Content Placeholder 2"/>
          <p:cNvSpPr>
            <a:spLocks noGrp="1"/>
          </p:cNvSpPr>
          <p:nvPr>
            <p:ph idx="1"/>
          </p:nvPr>
        </p:nvSpPr>
        <p:spPr/>
        <p:txBody>
          <a:bodyPr/>
          <a:lstStyle/>
          <a:p>
            <a:r>
              <a:rPr lang="en-US" dirty="0" smtClean="0"/>
              <a:t>Erection on site was done with help of 2 Tower cranes of capacity 8 ton with counterweight of 16 ton.</a:t>
            </a:r>
          </a:p>
          <a:p>
            <a:r>
              <a:rPr lang="en-US" dirty="0" smtClean="0"/>
              <a:t>For heavy trusses like T4,T5 and T6 erection is done with Tower crane and Mobile crane of 165 ton capacity named Krupp GMT 165.</a:t>
            </a:r>
          </a:p>
          <a:p>
            <a:r>
              <a:rPr lang="en-US" dirty="0" smtClean="0"/>
              <a:t>In fabrication yard A Hydra is used for various purposes like overturning of truss, machinery shifting from one place to another. The capacity of Hydra is 12 ton with counterweight of 11 ton.</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Tower Crane of 8 ton capacity-</a:t>
            </a:r>
            <a:endParaRPr lang="en-US" dirty="0"/>
          </a:p>
        </p:txBody>
      </p:sp>
      <p:pic>
        <p:nvPicPr>
          <p:cNvPr id="4" name="Content Placeholder 3" descr="tower crane with truss.jpg"/>
          <p:cNvPicPr>
            <a:picLocks noGrp="1"/>
          </p:cNvPicPr>
          <p:nvPr>
            <p:ph idx="1"/>
          </p:nvPr>
        </p:nvPicPr>
        <p:blipFill>
          <a:blip r:embed="rId2" cstate="print"/>
          <a:stretch>
            <a:fillRect/>
          </a:stretch>
        </p:blipFill>
        <p:spPr>
          <a:xfrm>
            <a:off x="1219200" y="2590800"/>
            <a:ext cx="6705600" cy="297180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 Google eye picture of Indoor Stadium-</a:t>
            </a:r>
            <a:endParaRPr lang="en-US" dirty="0"/>
          </a:p>
        </p:txBody>
      </p:sp>
      <p:pic>
        <p:nvPicPr>
          <p:cNvPr id="4" name="Content Placeholder 3" descr="Indoor stadium.png"/>
          <p:cNvPicPr>
            <a:picLocks noGrp="1" noChangeAspect="1"/>
          </p:cNvPicPr>
          <p:nvPr>
            <p:ph idx="1"/>
          </p:nvPr>
        </p:nvPicPr>
        <p:blipFill>
          <a:blip r:embed="rId2"/>
          <a:stretch>
            <a:fillRect/>
          </a:stretch>
        </p:blipFill>
        <p:spPr>
          <a:xfrm>
            <a:off x="1229275" y="1935163"/>
            <a:ext cx="6685450" cy="4389437"/>
          </a:xfr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Mobile crane- Krupp GMT 165 ton capacity-</a:t>
            </a:r>
            <a:endParaRPr lang="en-US" dirty="0"/>
          </a:p>
        </p:txBody>
      </p:sp>
      <p:pic>
        <p:nvPicPr>
          <p:cNvPr id="4" name="Content Placeholder 3" descr="Mobile crane.jpg"/>
          <p:cNvPicPr>
            <a:picLocks noGrp="1"/>
          </p:cNvPicPr>
          <p:nvPr>
            <p:ph idx="1"/>
          </p:nvPr>
        </p:nvPicPr>
        <p:blipFill>
          <a:blip r:embed="rId2" cstate="print"/>
          <a:stretch>
            <a:fillRect/>
          </a:stretch>
        </p:blipFill>
        <p:spPr>
          <a:xfrm>
            <a:off x="1143000" y="1981200"/>
            <a:ext cx="6858000" cy="3810000"/>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Hydra of 12 ton capacity-</a:t>
            </a:r>
            <a:endParaRPr lang="en-US" dirty="0"/>
          </a:p>
        </p:txBody>
      </p:sp>
      <p:pic>
        <p:nvPicPr>
          <p:cNvPr id="4" name="Content Placeholder 3" descr="2014-04-09 09.04.19.jpg"/>
          <p:cNvPicPr>
            <a:picLocks noGrp="1"/>
          </p:cNvPicPr>
          <p:nvPr>
            <p:ph idx="1"/>
          </p:nvPr>
        </p:nvPicPr>
        <p:blipFill>
          <a:blip r:embed="rId2"/>
          <a:stretch>
            <a:fillRect/>
          </a:stretch>
        </p:blipFill>
        <p:spPr>
          <a:xfrm>
            <a:off x="1447800" y="1935163"/>
            <a:ext cx="5867400" cy="4389437"/>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Various Tests done-</a:t>
            </a:r>
            <a:endParaRPr lang="en-US" dirty="0"/>
          </a:p>
        </p:txBody>
      </p:sp>
      <p:sp>
        <p:nvSpPr>
          <p:cNvPr id="3" name="Content Placeholder 2"/>
          <p:cNvSpPr>
            <a:spLocks noGrp="1"/>
          </p:cNvSpPr>
          <p:nvPr>
            <p:ph idx="1"/>
          </p:nvPr>
        </p:nvSpPr>
        <p:spPr/>
        <p:txBody>
          <a:bodyPr>
            <a:normAutofit fontScale="92500"/>
          </a:bodyPr>
          <a:lstStyle/>
          <a:p>
            <a:r>
              <a:rPr lang="en-US" dirty="0" smtClean="0"/>
              <a:t>Various Tests/Experiments were also done at the site like:-</a:t>
            </a:r>
          </a:p>
          <a:p>
            <a:pPr lvl="0"/>
            <a:r>
              <a:rPr lang="en-US" dirty="0" smtClean="0"/>
              <a:t>DP Test for checking quality of welding.</a:t>
            </a:r>
          </a:p>
          <a:p>
            <a:pPr lvl="0"/>
            <a:r>
              <a:rPr lang="en-US" dirty="0" smtClean="0"/>
              <a:t>Compression Test of Concrete cubes.</a:t>
            </a:r>
          </a:p>
          <a:p>
            <a:pPr lvl="0"/>
            <a:r>
              <a:rPr lang="en-US" dirty="0" smtClean="0"/>
              <a:t>Compression test of bricks.</a:t>
            </a:r>
          </a:p>
          <a:p>
            <a:pPr lvl="0"/>
            <a:r>
              <a:rPr lang="en-US" dirty="0" smtClean="0"/>
              <a:t>Water absorption test of brick.</a:t>
            </a:r>
          </a:p>
          <a:p>
            <a:pPr lvl="0"/>
            <a:r>
              <a:rPr lang="en-US" dirty="0" smtClean="0"/>
              <a:t>Impact test of road aggregates.</a:t>
            </a:r>
          </a:p>
          <a:p>
            <a:pPr lvl="0"/>
            <a:r>
              <a:rPr lang="en-US" dirty="0" smtClean="0"/>
              <a:t>Slump test for checking of workability of fresh concrete.</a:t>
            </a:r>
          </a:p>
          <a:p>
            <a:pPr lvl="0"/>
            <a:r>
              <a:rPr lang="en-US" dirty="0" smtClean="0"/>
              <a:t>Sieve test.</a:t>
            </a:r>
          </a:p>
          <a:p>
            <a:pPr lvl="0"/>
            <a:r>
              <a:rPr lang="en-US" dirty="0" smtClean="0"/>
              <a:t>Other tests like hardness and structure test of bricks.</a:t>
            </a:r>
          </a:p>
          <a:p>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Sieve Analysis-</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The sieve analysis determines the gradation (the distribution of aggregate particles, by size, within a given sample) in order to determine compliance with design, production control requirements, and verification specifications.</a:t>
            </a:r>
          </a:p>
          <a:p>
            <a:r>
              <a:rPr lang="en-US" dirty="0" smtClean="0"/>
              <a:t>Fineness modulus(FM) is defined as an empirical figure obtained by Totaling of cumulative % weight retained and then dividing it by 100.</a:t>
            </a:r>
          </a:p>
          <a:p>
            <a:r>
              <a:rPr lang="en-US" dirty="0" smtClean="0"/>
              <a:t>In general small value indicates finer aggregate and higher value indicated coarser aggregate.</a:t>
            </a:r>
          </a:p>
          <a:p>
            <a:r>
              <a:rPr lang="en-US" dirty="0" smtClean="0"/>
              <a:t>Fine aggregates range from a FM of 2.00 to 4.00 and coarse aggregates smaller than 38.1mm will range from 6.50 to 8.00</a:t>
            </a:r>
          </a:p>
          <a:p>
            <a:r>
              <a:rPr lang="en-US" dirty="0" smtClean="0"/>
              <a:t>Sieves used- 10mm, 4.75mm, 2.36mm, 1.18mm, 600µ, 300µ, 150µ, 75µ and pan.</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Picture of sieve analysis-</a:t>
            </a:r>
            <a:endParaRPr lang="en-US" dirty="0"/>
          </a:p>
        </p:txBody>
      </p:sp>
      <p:pic>
        <p:nvPicPr>
          <p:cNvPr id="2050" name="Picture 2" descr="H:\MEMORY CARD\Galaxy Grand 2\New Folder (2)\Training\Sieve Analysis.jpg"/>
          <p:cNvPicPr>
            <a:picLocks noGrp="1" noChangeAspect="1" noChangeArrowheads="1"/>
          </p:cNvPicPr>
          <p:nvPr>
            <p:ph idx="1"/>
          </p:nvPr>
        </p:nvPicPr>
        <p:blipFill>
          <a:blip r:embed="rId2" cstate="print"/>
          <a:srcRect/>
          <a:stretch>
            <a:fillRect/>
          </a:stretch>
        </p:blipFill>
        <p:spPr bwMode="auto">
          <a:xfrm>
            <a:off x="1295400" y="1935163"/>
            <a:ext cx="6324599" cy="4389437"/>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Dry Penetrant test for quality of welding-</a:t>
            </a:r>
            <a:endParaRPr lang="en-US" dirty="0"/>
          </a:p>
        </p:txBody>
      </p:sp>
      <p:sp>
        <p:nvSpPr>
          <p:cNvPr id="3" name="Content Placeholder 2"/>
          <p:cNvSpPr>
            <a:spLocks noGrp="1"/>
          </p:cNvSpPr>
          <p:nvPr>
            <p:ph idx="1"/>
          </p:nvPr>
        </p:nvSpPr>
        <p:spPr/>
        <p:txBody>
          <a:bodyPr/>
          <a:lstStyle/>
          <a:p>
            <a:r>
              <a:rPr lang="en-US" dirty="0" smtClean="0"/>
              <a:t>DP(Dye Penetrant) test is a form of NDT which stands for non destructive testing. DP is dye-pen where a white liquid formation is placed over the weld and a normally red enhancer is then placed over the top, this identifies surface cracks.</a:t>
            </a:r>
          </a:p>
          <a:p>
            <a:endParaRPr lang="en-US" dirty="0"/>
          </a:p>
        </p:txBody>
      </p:sp>
      <p:pic>
        <p:nvPicPr>
          <p:cNvPr id="4" name="Picture 3" descr="2014-04-09 21.19.15.png"/>
          <p:cNvPicPr/>
          <p:nvPr/>
        </p:nvPicPr>
        <p:blipFill>
          <a:blip r:embed="rId2"/>
          <a:stretch>
            <a:fillRect/>
          </a:stretch>
        </p:blipFill>
        <p:spPr>
          <a:xfrm>
            <a:off x="1524000" y="4267200"/>
            <a:ext cx="5944870" cy="1361440"/>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Aggregate Impact Test-</a:t>
            </a:r>
            <a:endParaRPr lang="en-US" dirty="0"/>
          </a:p>
        </p:txBody>
      </p:sp>
      <p:sp>
        <p:nvSpPr>
          <p:cNvPr id="3" name="Content Placeholder 2"/>
          <p:cNvSpPr>
            <a:spLocks noGrp="1"/>
          </p:cNvSpPr>
          <p:nvPr>
            <p:ph idx="1"/>
          </p:nvPr>
        </p:nvSpPr>
        <p:spPr/>
        <p:txBody>
          <a:bodyPr>
            <a:normAutofit fontScale="92500"/>
          </a:bodyPr>
          <a:lstStyle/>
          <a:p>
            <a:r>
              <a:rPr lang="en-US" dirty="0" smtClean="0"/>
              <a:t>Toughness is the property of a material to resist impact. Due to traffic loads, the road stones are subjected to the impact action and there is possibility of stones breaking into smaller pieces. The road stones should therefore be tough enough to resist fracture under impact</a:t>
            </a:r>
            <a:r>
              <a:rPr lang="en-US" dirty="0" smtClean="0"/>
              <a:t>.</a:t>
            </a:r>
          </a:p>
          <a:p>
            <a:r>
              <a:rPr lang="en-US" dirty="0" smtClean="0"/>
              <a:t>Chief advantage of this test is that equipment and the test procedure are quite simple and it determines the resistance to impact of stones simulating field condition. Generally it is observed well shaped cubical stones provide higher resistance to impact when compared with flaky and elongated stones.</a:t>
            </a:r>
          </a:p>
          <a:p>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a:t>
            </a:r>
            <a:r>
              <a:rPr lang="en-US" dirty="0" smtClean="0"/>
              <a:t>ggregate impact value-</a:t>
            </a:r>
            <a:endParaRPr lang="en-US" dirty="0"/>
          </a:p>
        </p:txBody>
      </p:sp>
      <p:sp>
        <p:nvSpPr>
          <p:cNvPr id="3" name="Content Placeholder 2"/>
          <p:cNvSpPr>
            <a:spLocks noGrp="1"/>
          </p:cNvSpPr>
          <p:nvPr>
            <p:ph idx="1"/>
          </p:nvPr>
        </p:nvSpPr>
        <p:spPr/>
        <p:txBody>
          <a:bodyPr/>
          <a:lstStyle/>
          <a:p>
            <a:r>
              <a:rPr lang="en-US" dirty="0" smtClean="0"/>
              <a:t>The aggregate impact value is expressed as the percentage of the fines formed in terms of the total weight of the sample</a:t>
            </a:r>
            <a:r>
              <a:rPr lang="en-US" dirty="0" smtClean="0"/>
              <a:t>.</a:t>
            </a:r>
          </a:p>
          <a:p>
            <a:r>
              <a:rPr lang="en-US" dirty="0" smtClean="0"/>
              <a:t>Let if, The </a:t>
            </a:r>
            <a:r>
              <a:rPr lang="en-US" dirty="0" smtClean="0"/>
              <a:t>original weight of the oven dry sample- </a:t>
            </a:r>
            <a:r>
              <a:rPr lang="en-US" dirty="0" smtClean="0"/>
              <a:t>x kg</a:t>
            </a:r>
            <a:endParaRPr lang="en-US" dirty="0" smtClean="0"/>
          </a:p>
          <a:p>
            <a:r>
              <a:rPr lang="en-US" dirty="0" smtClean="0"/>
              <a:t>Weight of fraction passing 2.36mm IS sieve- </a:t>
            </a:r>
            <a:r>
              <a:rPr lang="en-US" dirty="0" smtClean="0"/>
              <a:t>y kg</a:t>
            </a:r>
            <a:endParaRPr lang="en-US" dirty="0" smtClean="0"/>
          </a:p>
          <a:p>
            <a:r>
              <a:rPr lang="en-US" dirty="0" smtClean="0"/>
              <a:t>Aggregate impact value= </a:t>
            </a:r>
            <a:r>
              <a:rPr lang="en-US" dirty="0" smtClean="0"/>
              <a:t>100× y/x</a:t>
            </a:r>
            <a:endParaRPr lang="en-US" dirty="0" smtClean="0"/>
          </a:p>
          <a:p>
            <a:endParaRPr lang="en-US" dirty="0" smtClean="0"/>
          </a:p>
          <a:p>
            <a:endParaRPr lang="en-US" dirty="0" smtClean="0"/>
          </a:p>
          <a:p>
            <a:endParaRPr lang="en-US" dirty="0"/>
          </a:p>
        </p:txBody>
      </p:sp>
      <p:graphicFrame>
        <p:nvGraphicFramePr>
          <p:cNvPr id="5" name="Table 4"/>
          <p:cNvGraphicFramePr>
            <a:graphicFrameLocks noGrp="1"/>
          </p:cNvGraphicFramePr>
          <p:nvPr/>
        </p:nvGraphicFramePr>
        <p:xfrm>
          <a:off x="1371600" y="5029200"/>
          <a:ext cx="6096000" cy="1285240"/>
        </p:xfrm>
        <a:graphic>
          <a:graphicData uri="http://schemas.openxmlformats.org/drawingml/2006/table">
            <a:tbl>
              <a:tblPr firstRow="1" bandRow="1">
                <a:tableStyleId>{5C22544A-7EE6-4342-B048-85BDC9FD1C3A}</a:tableStyleId>
              </a:tblPr>
              <a:tblGrid>
                <a:gridCol w="1524000"/>
                <a:gridCol w="1524000"/>
                <a:gridCol w="1524000"/>
                <a:gridCol w="1524000"/>
              </a:tblGrid>
              <a:tr h="370840">
                <a:tc>
                  <a:txBody>
                    <a:bodyPr/>
                    <a:lstStyle/>
                    <a:p>
                      <a:r>
                        <a:rPr lang="en-US" baseline="0" dirty="0" smtClean="0"/>
                        <a:t>      &lt; 10%</a:t>
                      </a:r>
                      <a:endParaRPr lang="en-US" dirty="0"/>
                    </a:p>
                  </a:txBody>
                  <a:tcPr/>
                </a:tc>
                <a:tc>
                  <a:txBody>
                    <a:bodyPr/>
                    <a:lstStyle/>
                    <a:p>
                      <a:r>
                        <a:rPr lang="en-US" dirty="0" smtClean="0"/>
                        <a:t>    10-20%</a:t>
                      </a:r>
                      <a:endParaRPr lang="en-US" dirty="0"/>
                    </a:p>
                  </a:txBody>
                  <a:tcPr/>
                </a:tc>
                <a:tc>
                  <a:txBody>
                    <a:bodyPr/>
                    <a:lstStyle/>
                    <a:p>
                      <a:r>
                        <a:rPr lang="en-US" dirty="0" smtClean="0"/>
                        <a:t>    10-30%</a:t>
                      </a:r>
                      <a:endParaRPr lang="en-US" dirty="0"/>
                    </a:p>
                  </a:txBody>
                  <a:tcPr/>
                </a:tc>
                <a:tc>
                  <a:txBody>
                    <a:bodyPr/>
                    <a:lstStyle/>
                    <a:p>
                      <a:r>
                        <a:rPr lang="en-US" dirty="0" smtClean="0"/>
                        <a:t>     &gt;35%</a:t>
                      </a:r>
                      <a:endParaRPr lang="en-US" dirty="0"/>
                    </a:p>
                  </a:txBody>
                  <a:tcPr/>
                </a:tc>
              </a:tr>
              <a:tr h="370840">
                <a:tc>
                  <a:txBody>
                    <a:bodyPr/>
                    <a:lstStyle/>
                    <a:p>
                      <a:r>
                        <a:rPr lang="en-US" dirty="0" smtClean="0"/>
                        <a:t>Exceptionally Strong</a:t>
                      </a:r>
                      <a:endParaRPr lang="en-US" dirty="0"/>
                    </a:p>
                  </a:txBody>
                  <a:tcPr/>
                </a:tc>
                <a:tc>
                  <a:txBody>
                    <a:bodyPr/>
                    <a:lstStyle/>
                    <a:p>
                      <a:r>
                        <a:rPr lang="en-US" dirty="0" smtClean="0"/>
                        <a:t>Strong</a:t>
                      </a:r>
                      <a:endParaRPr lang="en-US" dirty="0"/>
                    </a:p>
                  </a:txBody>
                  <a:tcPr/>
                </a:tc>
                <a:tc>
                  <a:txBody>
                    <a:bodyPr/>
                    <a:lstStyle/>
                    <a:p>
                      <a:r>
                        <a:rPr lang="en-US" dirty="0" smtClean="0"/>
                        <a:t>Satisfactory for road surfacing</a:t>
                      </a:r>
                      <a:endParaRPr lang="en-US" dirty="0"/>
                    </a:p>
                  </a:txBody>
                  <a:tcPr/>
                </a:tc>
                <a:tc>
                  <a:txBody>
                    <a:bodyPr/>
                    <a:lstStyle/>
                    <a:p>
                      <a:r>
                        <a:rPr lang="en-US" dirty="0" smtClean="0"/>
                        <a:t>Weak for road surfacing</a:t>
                      </a:r>
                      <a:endParaRPr lang="en-US" dirty="0"/>
                    </a:p>
                  </a:txBody>
                  <a:tcPr/>
                </a:tc>
              </a:tr>
            </a:tbl>
          </a:graphicData>
        </a:graphic>
      </p:graphicFrame>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Pictures of aggregate Impact Test-</a:t>
            </a:r>
            <a:endParaRPr lang="en-US" dirty="0"/>
          </a:p>
        </p:txBody>
      </p:sp>
      <p:pic>
        <p:nvPicPr>
          <p:cNvPr id="4" name="Content Placeholder 3" descr="Aggregate Impact test.jpg"/>
          <p:cNvPicPr>
            <a:picLocks noGrp="1"/>
          </p:cNvPicPr>
          <p:nvPr>
            <p:ph idx="1"/>
          </p:nvPr>
        </p:nvPicPr>
        <p:blipFill>
          <a:blip r:embed="rId2" cstate="print"/>
          <a:stretch>
            <a:fillRect/>
          </a:stretch>
        </p:blipFill>
        <p:spPr>
          <a:xfrm>
            <a:off x="1905000" y="1935163"/>
            <a:ext cx="4572000" cy="4389437"/>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Water Absorption Test Of bricks-</a:t>
            </a:r>
            <a:endParaRPr lang="en-US" dirty="0"/>
          </a:p>
        </p:txBody>
      </p:sp>
      <p:sp>
        <p:nvSpPr>
          <p:cNvPr id="3" name="Content Placeholder 2"/>
          <p:cNvSpPr>
            <a:spLocks noGrp="1"/>
          </p:cNvSpPr>
          <p:nvPr>
            <p:ph idx="1"/>
          </p:nvPr>
        </p:nvSpPr>
        <p:spPr/>
        <p:txBody>
          <a:bodyPr/>
          <a:lstStyle/>
          <a:p>
            <a:r>
              <a:rPr lang="en-US" dirty="0" smtClean="0"/>
              <a:t>This test is done to check the quality of brick. The less water absorbed by brick the greater its quality. Good quality brick doesn't absorb more than 20% water of its own weight and 15% by weight for higher class</a:t>
            </a:r>
            <a:r>
              <a:rPr lang="en-US" dirty="0" smtClean="0"/>
              <a:t>.</a:t>
            </a:r>
          </a:p>
          <a:p>
            <a:endParaRPr lang="en-US" dirty="0" smtClean="0"/>
          </a:p>
          <a:p>
            <a:endParaRPr lang="en-US" dirty="0" smtClean="0"/>
          </a:p>
          <a:p>
            <a:endParaRPr lang="en-US" dirty="0"/>
          </a:p>
        </p:txBody>
      </p:sp>
      <p:graphicFrame>
        <p:nvGraphicFramePr>
          <p:cNvPr id="5" name="Table 4"/>
          <p:cNvGraphicFramePr>
            <a:graphicFrameLocks noGrp="1"/>
          </p:cNvGraphicFramePr>
          <p:nvPr/>
        </p:nvGraphicFramePr>
        <p:xfrm>
          <a:off x="1447800" y="4572000"/>
          <a:ext cx="6096000" cy="1280160"/>
        </p:xfrm>
        <a:graphic>
          <a:graphicData uri="http://schemas.openxmlformats.org/drawingml/2006/table">
            <a:tbl>
              <a:tblPr firstRow="1" bandRow="1">
                <a:tableStyleId>{5C22544A-7EE6-4342-B048-85BDC9FD1C3A}</a:tableStyleId>
              </a:tblPr>
              <a:tblGrid>
                <a:gridCol w="1524000"/>
                <a:gridCol w="1524000"/>
                <a:gridCol w="1524000"/>
                <a:gridCol w="1524000"/>
              </a:tblGrid>
              <a:tr h="370840">
                <a:tc>
                  <a:txBody>
                    <a:bodyPr/>
                    <a:lstStyle/>
                    <a:p>
                      <a:r>
                        <a:rPr lang="en-US" dirty="0" smtClean="0"/>
                        <a:t>Water Absorption</a:t>
                      </a:r>
                      <a:endParaRPr lang="en-US" dirty="0"/>
                    </a:p>
                  </a:txBody>
                  <a:tcPr/>
                </a:tc>
                <a:tc>
                  <a:txBody>
                    <a:bodyPr/>
                    <a:lstStyle/>
                    <a:p>
                      <a:r>
                        <a:rPr lang="en-US" baseline="0" dirty="0" smtClean="0"/>
                        <a:t>     &gt;20%</a:t>
                      </a:r>
                      <a:endParaRPr lang="en-US" dirty="0"/>
                    </a:p>
                  </a:txBody>
                  <a:tcPr/>
                </a:tc>
                <a:tc>
                  <a:txBody>
                    <a:bodyPr/>
                    <a:lstStyle/>
                    <a:p>
                      <a:r>
                        <a:rPr lang="en-US" dirty="0" smtClean="0"/>
                        <a:t>   20-15%     </a:t>
                      </a:r>
                      <a:endParaRPr lang="en-US" dirty="0"/>
                    </a:p>
                  </a:txBody>
                  <a:tcPr/>
                </a:tc>
                <a:tc>
                  <a:txBody>
                    <a:bodyPr/>
                    <a:lstStyle/>
                    <a:p>
                      <a:r>
                        <a:rPr lang="en-US" dirty="0" smtClean="0"/>
                        <a:t>     &lt;15%</a:t>
                      </a:r>
                      <a:endParaRPr lang="en-US" dirty="0"/>
                    </a:p>
                  </a:txBody>
                  <a:tcPr/>
                </a:tc>
              </a:tr>
              <a:tr h="370840">
                <a:tc>
                  <a:txBody>
                    <a:bodyPr/>
                    <a:lstStyle/>
                    <a:p>
                      <a:r>
                        <a:rPr lang="en-US" dirty="0" smtClean="0"/>
                        <a:t>Brick Quality</a:t>
                      </a:r>
                      <a:endParaRPr lang="en-US" dirty="0"/>
                    </a:p>
                  </a:txBody>
                  <a:tcPr/>
                </a:tc>
                <a:tc>
                  <a:txBody>
                    <a:bodyPr/>
                    <a:lstStyle/>
                    <a:p>
                      <a:r>
                        <a:rPr lang="en-US" dirty="0" smtClean="0"/>
                        <a:t>        Bad</a:t>
                      </a:r>
                    </a:p>
                    <a:p>
                      <a:r>
                        <a:rPr lang="en-US" baseline="0" dirty="0" smtClean="0"/>
                        <a:t>     </a:t>
                      </a:r>
                      <a:r>
                        <a:rPr lang="en-US" dirty="0" smtClean="0"/>
                        <a:t>Quality</a:t>
                      </a:r>
                      <a:endParaRPr lang="en-US" dirty="0"/>
                    </a:p>
                  </a:txBody>
                  <a:tcPr/>
                </a:tc>
                <a:tc>
                  <a:txBody>
                    <a:bodyPr/>
                    <a:lstStyle/>
                    <a:p>
                      <a:r>
                        <a:rPr lang="en-US" dirty="0" smtClean="0"/>
                        <a:t>      Good </a:t>
                      </a:r>
                    </a:p>
                    <a:p>
                      <a:r>
                        <a:rPr lang="en-US" dirty="0" smtClean="0"/>
                        <a:t>    Quality</a:t>
                      </a:r>
                      <a:endParaRPr lang="en-US" dirty="0"/>
                    </a:p>
                  </a:txBody>
                  <a:tcPr/>
                </a:tc>
                <a:tc>
                  <a:txBody>
                    <a:bodyPr/>
                    <a:lstStyle/>
                    <a:p>
                      <a:r>
                        <a:rPr lang="en-US" dirty="0" smtClean="0"/>
                        <a:t>   Very good </a:t>
                      </a:r>
                    </a:p>
                    <a:p>
                      <a:r>
                        <a:rPr lang="en-US" dirty="0" smtClean="0"/>
                        <a:t>   Quality</a:t>
                      </a:r>
                      <a:endParaRPr lang="en-US" dirty="0"/>
                    </a:p>
                  </a:txBody>
                  <a:tcPr/>
                </a:tc>
              </a:tr>
            </a:tbl>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Salient Features</a:t>
            </a:r>
            <a:endParaRPr lang="en-US" dirty="0"/>
          </a:p>
        </p:txBody>
      </p:sp>
      <p:sp>
        <p:nvSpPr>
          <p:cNvPr id="3" name="Content Placeholder 2"/>
          <p:cNvSpPr>
            <a:spLocks noGrp="1"/>
          </p:cNvSpPr>
          <p:nvPr>
            <p:ph idx="1"/>
          </p:nvPr>
        </p:nvSpPr>
        <p:spPr/>
        <p:txBody>
          <a:bodyPr>
            <a:normAutofit fontScale="92500" lnSpcReduction="10000"/>
          </a:bodyPr>
          <a:lstStyle/>
          <a:p>
            <a:pPr lvl="0"/>
            <a:r>
              <a:rPr lang="en-US" dirty="0" smtClean="0"/>
              <a:t>Sports (Non-Commercial) - Indoor Arena for Multi Sports including Basket Ball; Badminton; Fencing; Volleyball; Table Tennis; Boxing; Gymnastics; etc. &amp; Outdoor Fields for Tennis &amp; Mini Swimming Pool.</a:t>
            </a:r>
          </a:p>
          <a:p>
            <a:pPr lvl="0"/>
            <a:r>
              <a:rPr lang="en-US" dirty="0" smtClean="0"/>
              <a:t>In total there will be 3 Basketball courts. One will be main and other two will be practice courts.</a:t>
            </a:r>
          </a:p>
          <a:p>
            <a:pPr lvl="0"/>
            <a:r>
              <a:rPr lang="en-US" dirty="0" smtClean="0"/>
              <a:t>Commercial - Offices; Shops; Restaurants; Cafe; Corporate Suites; Parking; Advertisement Kiosks; etc.</a:t>
            </a:r>
          </a:p>
          <a:p>
            <a:r>
              <a:rPr lang="en-US" dirty="0" smtClean="0"/>
              <a:t>Social (Semi-Commercial) - Club for leisure; Mini Convention Centre for Theatre/ Cultural Shows; Exhibitions - Musical Concerts; Trade Shows to be held in Open Fields and Indoor Arena. </a:t>
            </a:r>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Compression test of concrete cubes-</a:t>
            </a:r>
            <a:endParaRPr lang="en-US" dirty="0"/>
          </a:p>
        </p:txBody>
      </p:sp>
      <p:sp>
        <p:nvSpPr>
          <p:cNvPr id="3" name="Content Placeholder 2"/>
          <p:cNvSpPr>
            <a:spLocks noGrp="1"/>
          </p:cNvSpPr>
          <p:nvPr>
            <p:ph idx="1"/>
          </p:nvPr>
        </p:nvSpPr>
        <p:spPr/>
        <p:txBody>
          <a:bodyPr/>
          <a:lstStyle/>
          <a:p>
            <a:r>
              <a:rPr lang="en-US" dirty="0" smtClean="0"/>
              <a:t>This test is done to know the compressive strength of concrete cubes. It is also called crushing strength of concrete. Generally 3 specimens of concrete cubes are taken to laboratory for testing and tested one by one. Concrete cube testing is a simple, cost effective test of the compressive strength of concrete, providing you peace of mind that your concrete is fit for purpose and in line with IS </a:t>
            </a:r>
            <a:r>
              <a:rPr lang="en-US" smtClean="0"/>
              <a:t>standards.</a:t>
            </a:r>
            <a:endParaRPr lang="en-US" dirty="0" smtClean="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Pictures of compression test of concrete cubes-</a:t>
            </a:r>
            <a:endParaRPr lang="en-US" dirty="0"/>
          </a:p>
        </p:txBody>
      </p:sp>
      <p:pic>
        <p:nvPicPr>
          <p:cNvPr id="4" name="Content Placeholder 3" descr="Compression test of concrete cubes.jpg"/>
          <p:cNvPicPr>
            <a:picLocks noGrp="1"/>
          </p:cNvPicPr>
          <p:nvPr>
            <p:ph idx="1"/>
          </p:nvPr>
        </p:nvPicPr>
        <p:blipFill>
          <a:blip r:embed="rId2" cstate="print"/>
          <a:stretch>
            <a:fillRect/>
          </a:stretch>
        </p:blipFill>
        <p:spPr>
          <a:xfrm>
            <a:off x="990600" y="1935163"/>
            <a:ext cx="7086599" cy="4389437"/>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Hope you have liked it-</a:t>
            </a:r>
            <a:endParaRPr lang="en-US" dirty="0"/>
          </a:p>
        </p:txBody>
      </p:sp>
      <p:pic>
        <p:nvPicPr>
          <p:cNvPr id="4" name="Content Placeholder 3" descr="writing-thank-you-752x483.jpg"/>
          <p:cNvPicPr>
            <a:picLocks noGrp="1" noChangeAspect="1"/>
          </p:cNvPicPr>
          <p:nvPr>
            <p:ph idx="1"/>
          </p:nvPr>
        </p:nvPicPr>
        <p:blipFill>
          <a:blip r:embed="rId2"/>
          <a:stretch>
            <a:fillRect/>
          </a:stretch>
        </p:blipFill>
        <p:spPr>
          <a:xfrm>
            <a:off x="1154964" y="1935163"/>
            <a:ext cx="6834072" cy="4389437"/>
          </a:xfr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Salient features cont.</a:t>
            </a:r>
            <a:endParaRPr lang="en-US" dirty="0"/>
          </a:p>
        </p:txBody>
      </p:sp>
      <p:sp>
        <p:nvSpPr>
          <p:cNvPr id="3" name="Content Placeholder 2"/>
          <p:cNvSpPr>
            <a:spLocks noGrp="1"/>
          </p:cNvSpPr>
          <p:nvPr>
            <p:ph idx="1"/>
          </p:nvPr>
        </p:nvSpPr>
        <p:spPr/>
        <p:txBody>
          <a:bodyPr>
            <a:normAutofit/>
          </a:bodyPr>
          <a:lstStyle/>
          <a:p>
            <a:pPr lvl="0"/>
            <a:r>
              <a:rPr lang="en-US" dirty="0" smtClean="0"/>
              <a:t>Arena Area - 40 x 27 meters.</a:t>
            </a:r>
          </a:p>
          <a:p>
            <a:r>
              <a:rPr lang="en-US" dirty="0" smtClean="0"/>
              <a:t>Provision for Air conditioning, Basement Ventilation and Lifts/ Elevators has been made.</a:t>
            </a:r>
          </a:p>
          <a:p>
            <a:r>
              <a:rPr lang="en-US" dirty="0" smtClean="0"/>
              <a:t>An estimate amounting to Rs. 32.0 cr. was sanctioned in 2013 for phase-2 work of remaining civil, electrical, fire fighting and the work of air-conditioning and lifts and tenders have been called on 26/5/2014</a:t>
            </a:r>
          </a:p>
          <a:p>
            <a:r>
              <a:rPr lang="en-US" dirty="0" smtClean="0"/>
              <a:t>Proposals from consultants have been received and are being processed</a:t>
            </a:r>
          </a:p>
          <a:p>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Overview-</a:t>
            </a:r>
            <a:endParaRPr lang="en-US" dirty="0"/>
          </a:p>
        </p:txBody>
      </p:sp>
      <p:sp>
        <p:nvSpPr>
          <p:cNvPr id="3" name="Content Placeholder 2"/>
          <p:cNvSpPr>
            <a:spLocks noGrp="1"/>
          </p:cNvSpPr>
          <p:nvPr>
            <p:ph idx="1"/>
          </p:nvPr>
        </p:nvSpPr>
        <p:spPr/>
        <p:txBody>
          <a:bodyPr/>
          <a:lstStyle/>
          <a:p>
            <a:r>
              <a:rPr lang="en-US" dirty="0" smtClean="0"/>
              <a:t>Scope includes civil, mechanical and architecture related.</a:t>
            </a:r>
          </a:p>
          <a:p>
            <a:r>
              <a:rPr lang="en-US" dirty="0" smtClean="0"/>
              <a:t>Steel fabrication</a:t>
            </a:r>
          </a:p>
          <a:p>
            <a:r>
              <a:rPr lang="en-US" dirty="0" smtClean="0"/>
              <a:t>Truss Erection</a:t>
            </a:r>
          </a:p>
          <a:p>
            <a:r>
              <a:rPr lang="en-US" dirty="0" smtClean="0"/>
              <a:t>Steel ring beams</a:t>
            </a:r>
          </a:p>
          <a:p>
            <a:r>
              <a:rPr lang="en-US" dirty="0" smtClean="0"/>
              <a:t>Testing </a:t>
            </a:r>
          </a:p>
          <a:p>
            <a:r>
              <a:rPr lang="en-US" dirty="0" smtClean="0"/>
              <a:t>And main Spherical Roof Dome </a:t>
            </a:r>
            <a:r>
              <a:rPr lang="en-US" dirty="0" err="1" smtClean="0"/>
              <a:t>Trusss</a:t>
            </a:r>
            <a:r>
              <a:rPr lang="en-US" dirty="0" smtClean="0"/>
              <a:t>.</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Spherical Dome Roof Truss</a:t>
            </a:r>
            <a:endParaRPr lang="en-US" dirty="0"/>
          </a:p>
        </p:txBody>
      </p:sp>
      <p:pic>
        <p:nvPicPr>
          <p:cNvPr id="4" name="Content Placeholder 3" descr="Stadium side view.jpg"/>
          <p:cNvPicPr>
            <a:picLocks noGrp="1" noChangeAspect="1"/>
          </p:cNvPicPr>
          <p:nvPr>
            <p:ph idx="1"/>
          </p:nvPr>
        </p:nvPicPr>
        <p:blipFill>
          <a:blip r:embed="rId2"/>
          <a:stretch>
            <a:fillRect/>
          </a:stretch>
        </p:blipFill>
        <p:spPr>
          <a:xfrm>
            <a:off x="457200" y="2454645"/>
            <a:ext cx="8229600" cy="3641355"/>
          </a:xfr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Truss and its members</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Truss here is a space frame.</a:t>
            </a:r>
          </a:p>
          <a:p>
            <a:r>
              <a:rPr lang="en-US" dirty="0" smtClean="0"/>
              <a:t>In architecture and structural engineering, a space frame or space structure is a truss -like, lightweight rigid structure constructed from interlocking struts in a geometric pattern.</a:t>
            </a:r>
          </a:p>
          <a:p>
            <a:r>
              <a:rPr lang="en-US" dirty="0" smtClean="0"/>
              <a:t>Like a Truss, a space frame is strong because of the inherent rigidity of the triangle; flexing loads(bending moments) are transmitted as tension and compression loads along the length of each strut</a:t>
            </a:r>
          </a:p>
          <a:p>
            <a:r>
              <a:rPr lang="en-US" dirty="0" smtClean="0"/>
              <a:t>When a roof is to be provided for a building which does not have interior supports, but the exterior walls are more than 12 meters apart, some system of framing would be economical than simple beams. Such a frame is called a truss.</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Picture of a truss -</a:t>
            </a:r>
            <a:endParaRPr lang="en-US" dirty="0"/>
          </a:p>
        </p:txBody>
      </p:sp>
      <p:pic>
        <p:nvPicPr>
          <p:cNvPr id="4" name="Content Placeholder 3" descr="Triangle action of trusses.jpg"/>
          <p:cNvPicPr>
            <a:picLocks noGrp="1"/>
          </p:cNvPicPr>
          <p:nvPr>
            <p:ph idx="1"/>
          </p:nvPr>
        </p:nvPicPr>
        <p:blipFill>
          <a:blip r:embed="rId2" cstate="print"/>
          <a:stretch>
            <a:fillRect/>
          </a:stretch>
        </p:blipFill>
        <p:spPr>
          <a:xfrm>
            <a:off x="685800" y="2133601"/>
            <a:ext cx="7543800" cy="3581400"/>
          </a:xfrm>
          <a:prstGeom prst="rect">
            <a:avLst/>
          </a:prstGeom>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262</TotalTime>
  <Words>2019</Words>
  <Application>Microsoft Office PowerPoint</Application>
  <PresentationFormat>On-screen Show (4:3)</PresentationFormat>
  <Paragraphs>156</Paragraphs>
  <Slides>42</Slides>
  <Notes>1</Notes>
  <HiddenSlides>0</HiddenSlides>
  <MMClips>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Flow</vt:lpstr>
      <vt:lpstr>Six Months Industrial Training</vt:lpstr>
      <vt:lpstr>About Site Indoor Stadium Complex,  Ludhiana</vt:lpstr>
      <vt:lpstr>A Google eye picture of Indoor Stadium-</vt:lpstr>
      <vt:lpstr>Salient Features</vt:lpstr>
      <vt:lpstr>Salient features cont.</vt:lpstr>
      <vt:lpstr>Project Overview-</vt:lpstr>
      <vt:lpstr>Spherical Dome Roof Truss</vt:lpstr>
      <vt:lpstr>Truss and its members</vt:lpstr>
      <vt:lpstr>Picture of a truss -</vt:lpstr>
      <vt:lpstr>Parts of a Truss</vt:lpstr>
      <vt:lpstr>Parts of a Truss</vt:lpstr>
      <vt:lpstr>Camber in Trusses</vt:lpstr>
      <vt:lpstr>Picture of camber at site-</vt:lpstr>
      <vt:lpstr>Actual camber-</vt:lpstr>
      <vt:lpstr>Bearings-</vt:lpstr>
      <vt:lpstr>Steel Ring Beams-</vt:lpstr>
      <vt:lpstr>Pictures of steel ring beam-</vt:lpstr>
      <vt:lpstr>Temporary structures at site to support spherical dome roof truss-</vt:lpstr>
      <vt:lpstr>Photo of temporary structure-</vt:lpstr>
      <vt:lpstr>Fabrication Work-</vt:lpstr>
      <vt:lpstr>About Arc welding-</vt:lpstr>
      <vt:lpstr>MIG Welding-</vt:lpstr>
      <vt:lpstr>Difference between MIG welding and Arc Welding-</vt:lpstr>
      <vt:lpstr>Welding Positions-</vt:lpstr>
      <vt:lpstr>Bolts to be used here at site for Spherical Roof Dome Truss-</vt:lpstr>
      <vt:lpstr>Advantages of HSFG bolts-</vt:lpstr>
      <vt:lpstr>Erection Work-</vt:lpstr>
      <vt:lpstr>Erection Process-</vt:lpstr>
      <vt:lpstr>Tower Crane of 8 ton capacity-</vt:lpstr>
      <vt:lpstr>Mobile crane- Krupp GMT 165 ton capacity-</vt:lpstr>
      <vt:lpstr>Hydra of 12 ton capacity-</vt:lpstr>
      <vt:lpstr>Various Tests done-</vt:lpstr>
      <vt:lpstr>Sieve Analysis-</vt:lpstr>
      <vt:lpstr>Picture of sieve analysis-</vt:lpstr>
      <vt:lpstr>Dry Penetrant test for quality of welding-</vt:lpstr>
      <vt:lpstr>Aggregate Impact Test-</vt:lpstr>
      <vt:lpstr>Aggregate impact value-</vt:lpstr>
      <vt:lpstr>Pictures of aggregate Impact Test-</vt:lpstr>
      <vt:lpstr>Water Absorption Test Of bricks-</vt:lpstr>
      <vt:lpstr>Compression test of concrete cubes-</vt:lpstr>
      <vt:lpstr>Pictures of compression test of concrete cubes-</vt:lpstr>
      <vt:lpstr>Hope you have liked it-</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Six Months Industrial Training</dc:title>
  <dc:creator>GURBAZ</dc:creator>
  <cp:lastModifiedBy>GURBAZ</cp:lastModifiedBy>
  <cp:revision>44</cp:revision>
  <dcterms:created xsi:type="dcterms:W3CDTF">2014-04-25T12:57:42Z</dcterms:created>
  <dcterms:modified xsi:type="dcterms:W3CDTF">2014-04-28T20:35:24Z</dcterms:modified>
</cp:coreProperties>
</file>