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256" r:id="rId2"/>
    <p:sldId id="334" r:id="rId3"/>
    <p:sldId id="335" r:id="rId4"/>
    <p:sldId id="336" r:id="rId5"/>
    <p:sldId id="340" r:id="rId6"/>
    <p:sldId id="271" r:id="rId7"/>
    <p:sldId id="272" r:id="rId8"/>
    <p:sldId id="274" r:id="rId9"/>
    <p:sldId id="287" r:id="rId10"/>
    <p:sldId id="258" r:id="rId11"/>
    <p:sldId id="319" r:id="rId12"/>
    <p:sldId id="257" r:id="rId13"/>
    <p:sldId id="286" r:id="rId14"/>
    <p:sldId id="283" r:id="rId15"/>
    <p:sldId id="281" r:id="rId16"/>
    <p:sldId id="259" r:id="rId17"/>
    <p:sldId id="282" r:id="rId18"/>
    <p:sldId id="270" r:id="rId19"/>
    <p:sldId id="279" r:id="rId20"/>
    <p:sldId id="278" r:id="rId21"/>
    <p:sldId id="315" r:id="rId22"/>
    <p:sldId id="316" r:id="rId23"/>
    <p:sldId id="327" r:id="rId24"/>
    <p:sldId id="341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2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20" r:id="rId53"/>
    <p:sldId id="317" r:id="rId54"/>
    <p:sldId id="323" r:id="rId55"/>
    <p:sldId id="324" r:id="rId56"/>
    <p:sldId id="318" r:id="rId57"/>
    <p:sldId id="326" r:id="rId58"/>
    <p:sldId id="328" r:id="rId59"/>
    <p:sldId id="330" r:id="rId60"/>
    <p:sldId id="331" r:id="rId61"/>
    <p:sldId id="325" r:id="rId62"/>
    <p:sldId id="329" r:id="rId63"/>
    <p:sldId id="332" r:id="rId64"/>
    <p:sldId id="333" r:id="rId65"/>
    <p:sldId id="337" r:id="rId66"/>
    <p:sldId id="338" r:id="rId67"/>
    <p:sldId id="339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22780-4C0E-4DD5-A83A-911D9E260162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62B29A-CF43-4913-A6CB-7644FF73624E}">
      <dgm:prSet phldrT="[Text]" custT="1"/>
      <dgm:spPr/>
      <dgm:t>
        <a:bodyPr/>
        <a:lstStyle/>
        <a:p>
          <a:r>
            <a:rPr lang="en-US" sz="1800" dirty="0" smtClean="0"/>
            <a:t>Manoj Kumar Akela</a:t>
          </a:r>
          <a:endParaRPr lang="en-US" sz="1800" dirty="0"/>
        </a:p>
      </dgm:t>
    </dgm:pt>
    <dgm:pt modelId="{B3FE1BE7-3C21-47E3-8589-1FC4301E7885}" type="parTrans" cxnId="{29CA0271-9204-443B-B5CA-240223F1412F}">
      <dgm:prSet/>
      <dgm:spPr/>
      <dgm:t>
        <a:bodyPr/>
        <a:lstStyle/>
        <a:p>
          <a:endParaRPr lang="en-US"/>
        </a:p>
      </dgm:t>
    </dgm:pt>
    <dgm:pt modelId="{A479A497-D110-44ED-A943-8AE849ABD216}" type="sibTrans" cxnId="{29CA0271-9204-443B-B5CA-240223F1412F}">
      <dgm:prSet/>
      <dgm:spPr/>
      <dgm:t>
        <a:bodyPr/>
        <a:lstStyle/>
        <a:p>
          <a:endParaRPr lang="en-US"/>
        </a:p>
      </dgm:t>
    </dgm:pt>
    <dgm:pt modelId="{0F470F8A-2264-494C-BFC8-E3EC0847BADA}">
      <dgm:prSet phldrT="[Text]" custT="1"/>
      <dgm:spPr/>
      <dgm:t>
        <a:bodyPr/>
        <a:lstStyle/>
        <a:p>
          <a:r>
            <a:rPr lang="en-US" sz="2800" dirty="0" smtClean="0"/>
            <a:t>Vinod</a:t>
          </a:r>
          <a:r>
            <a:rPr lang="en-US" sz="4300" dirty="0" smtClean="0"/>
            <a:t> </a:t>
          </a:r>
          <a:r>
            <a:rPr lang="en-US" sz="2800" dirty="0" smtClean="0"/>
            <a:t>kumar</a:t>
          </a:r>
          <a:endParaRPr lang="en-US" sz="4300" dirty="0"/>
        </a:p>
      </dgm:t>
    </dgm:pt>
    <dgm:pt modelId="{9DB64025-9EDE-40EC-9E52-F3FBB862ABD4}" type="parTrans" cxnId="{4AF3746A-AA23-4E8F-A6E3-2444E7FAECDC}">
      <dgm:prSet/>
      <dgm:spPr/>
      <dgm:t>
        <a:bodyPr/>
        <a:lstStyle/>
        <a:p>
          <a:endParaRPr lang="en-US"/>
        </a:p>
      </dgm:t>
    </dgm:pt>
    <dgm:pt modelId="{FB3245A7-2523-4ADF-A843-A97F23342FFA}" type="sibTrans" cxnId="{4AF3746A-AA23-4E8F-A6E3-2444E7FAECDC}">
      <dgm:prSet/>
      <dgm:spPr/>
      <dgm:t>
        <a:bodyPr/>
        <a:lstStyle/>
        <a:p>
          <a:endParaRPr lang="en-US"/>
        </a:p>
      </dgm:t>
    </dgm:pt>
    <dgm:pt modelId="{92980388-38D9-4519-AA4E-7B2FEE010D0A}">
      <dgm:prSet phldrT="[Text]" custT="1"/>
      <dgm:spPr/>
      <dgm:t>
        <a:bodyPr/>
        <a:lstStyle/>
        <a:p>
          <a:r>
            <a:rPr lang="en-US" sz="2800" dirty="0" smtClean="0"/>
            <a:t>Imtiyaz</a:t>
          </a:r>
          <a:endParaRPr lang="en-US" sz="4300" dirty="0"/>
        </a:p>
      </dgm:t>
    </dgm:pt>
    <dgm:pt modelId="{5ACD127A-6ED9-4B79-B265-46E8BBC67AC8}" type="parTrans" cxnId="{82089696-3D3B-4B1D-AB4D-BFC000380DA2}">
      <dgm:prSet/>
      <dgm:spPr/>
      <dgm:t>
        <a:bodyPr/>
        <a:lstStyle/>
        <a:p>
          <a:endParaRPr lang="en-US"/>
        </a:p>
      </dgm:t>
    </dgm:pt>
    <dgm:pt modelId="{6135BE9E-0930-4776-9D03-F88FFB60969A}" type="sibTrans" cxnId="{82089696-3D3B-4B1D-AB4D-BFC000380DA2}">
      <dgm:prSet/>
      <dgm:spPr/>
      <dgm:t>
        <a:bodyPr/>
        <a:lstStyle/>
        <a:p>
          <a:endParaRPr lang="en-US"/>
        </a:p>
      </dgm:t>
    </dgm:pt>
    <dgm:pt modelId="{38677502-4937-48DC-A681-3C97FCFA428C}" type="pres">
      <dgm:prSet presAssocID="{C9C22780-4C0E-4DD5-A83A-911D9E2601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F77EFFB6-F9C7-4599-9826-38889F25661B}" type="pres">
      <dgm:prSet presAssocID="{9F62B29A-CF43-4913-A6CB-7644FF73624E}" presName="hierRoot1" presStyleCnt="0"/>
      <dgm:spPr/>
      <dgm:t>
        <a:bodyPr/>
        <a:lstStyle/>
        <a:p>
          <a:endParaRPr lang="en-IN"/>
        </a:p>
      </dgm:t>
    </dgm:pt>
    <dgm:pt modelId="{7BBF5337-A5A2-4FCC-8B3A-7B04A053794E}" type="pres">
      <dgm:prSet presAssocID="{9F62B29A-CF43-4913-A6CB-7644FF73624E}" presName="composite" presStyleCnt="0"/>
      <dgm:spPr/>
      <dgm:t>
        <a:bodyPr/>
        <a:lstStyle/>
        <a:p>
          <a:endParaRPr lang="en-IN"/>
        </a:p>
      </dgm:t>
    </dgm:pt>
    <dgm:pt modelId="{ADDA1C3A-741F-4229-92C1-731FF8D72591}" type="pres">
      <dgm:prSet presAssocID="{9F62B29A-CF43-4913-A6CB-7644FF73624E}" presName="background" presStyleLbl="node0" presStyleIdx="0" presStyleCnt="1"/>
      <dgm:spPr/>
      <dgm:t>
        <a:bodyPr/>
        <a:lstStyle/>
        <a:p>
          <a:endParaRPr lang="en-IN"/>
        </a:p>
      </dgm:t>
    </dgm:pt>
    <dgm:pt modelId="{9D11293B-74F2-4172-957E-744C284E19DA}" type="pres">
      <dgm:prSet presAssocID="{9F62B29A-CF43-4913-A6CB-7644FF73624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6F0587D6-7198-4D32-AE04-60B2E1904B60}" type="pres">
      <dgm:prSet presAssocID="{9F62B29A-CF43-4913-A6CB-7644FF73624E}" presName="hierChild2" presStyleCnt="0"/>
      <dgm:spPr/>
      <dgm:t>
        <a:bodyPr/>
        <a:lstStyle/>
        <a:p>
          <a:endParaRPr lang="en-IN"/>
        </a:p>
      </dgm:t>
    </dgm:pt>
    <dgm:pt modelId="{D0510CD6-2EED-4418-8ABE-32D3EB2281E3}" type="pres">
      <dgm:prSet presAssocID="{5ACD127A-6ED9-4B79-B265-46E8BBC67AC8}" presName="Name10" presStyleLbl="parChTrans1D2" presStyleIdx="0" presStyleCnt="2"/>
      <dgm:spPr/>
      <dgm:t>
        <a:bodyPr/>
        <a:lstStyle/>
        <a:p>
          <a:endParaRPr lang="en-IN"/>
        </a:p>
      </dgm:t>
    </dgm:pt>
    <dgm:pt modelId="{FBA82F2E-AB19-4B7F-A50C-FFBD7244DC9C}" type="pres">
      <dgm:prSet presAssocID="{92980388-38D9-4519-AA4E-7B2FEE010D0A}" presName="hierRoot2" presStyleCnt="0"/>
      <dgm:spPr/>
    </dgm:pt>
    <dgm:pt modelId="{4E212DF7-6A8A-452E-97FC-F3B9042F7691}" type="pres">
      <dgm:prSet presAssocID="{92980388-38D9-4519-AA4E-7B2FEE010D0A}" presName="composite2" presStyleCnt="0"/>
      <dgm:spPr/>
    </dgm:pt>
    <dgm:pt modelId="{CB286163-137D-4A10-A395-EF05583B4C9B}" type="pres">
      <dgm:prSet presAssocID="{92980388-38D9-4519-AA4E-7B2FEE010D0A}" presName="background2" presStyleLbl="node2" presStyleIdx="0" presStyleCnt="2"/>
      <dgm:spPr/>
    </dgm:pt>
    <dgm:pt modelId="{E7C4042A-1F46-4F64-B06E-A60E2BAC0ABF}" type="pres">
      <dgm:prSet presAssocID="{92980388-38D9-4519-AA4E-7B2FEE010D0A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3F97686-E704-4E92-A50A-2E276A2F3AFC}" type="pres">
      <dgm:prSet presAssocID="{92980388-38D9-4519-AA4E-7B2FEE010D0A}" presName="hierChild3" presStyleCnt="0"/>
      <dgm:spPr/>
    </dgm:pt>
    <dgm:pt modelId="{B140F5FE-6F05-4E32-BD1B-45DCB0C8BA09}" type="pres">
      <dgm:prSet presAssocID="{9DB64025-9EDE-40EC-9E52-F3FBB862ABD4}" presName="Name10" presStyleLbl="parChTrans1D2" presStyleIdx="1" presStyleCnt="2"/>
      <dgm:spPr/>
      <dgm:t>
        <a:bodyPr/>
        <a:lstStyle/>
        <a:p>
          <a:endParaRPr lang="en-IN"/>
        </a:p>
      </dgm:t>
    </dgm:pt>
    <dgm:pt modelId="{7DB1F3B4-BA2C-4A08-9C41-10E29C5CA7D4}" type="pres">
      <dgm:prSet presAssocID="{0F470F8A-2264-494C-BFC8-E3EC0847BADA}" presName="hierRoot2" presStyleCnt="0"/>
      <dgm:spPr/>
      <dgm:t>
        <a:bodyPr/>
        <a:lstStyle/>
        <a:p>
          <a:endParaRPr lang="en-IN"/>
        </a:p>
      </dgm:t>
    </dgm:pt>
    <dgm:pt modelId="{67509FC8-990D-45F9-865C-F1586CE9DDD3}" type="pres">
      <dgm:prSet presAssocID="{0F470F8A-2264-494C-BFC8-E3EC0847BADA}" presName="composite2" presStyleCnt="0"/>
      <dgm:spPr/>
      <dgm:t>
        <a:bodyPr/>
        <a:lstStyle/>
        <a:p>
          <a:endParaRPr lang="en-IN"/>
        </a:p>
      </dgm:t>
    </dgm:pt>
    <dgm:pt modelId="{2320D34E-C425-48FA-89E7-0E2DE2BF6FD0}" type="pres">
      <dgm:prSet presAssocID="{0F470F8A-2264-494C-BFC8-E3EC0847BADA}" presName="background2" presStyleLbl="node2" presStyleIdx="1" presStyleCnt="2"/>
      <dgm:spPr/>
      <dgm:t>
        <a:bodyPr/>
        <a:lstStyle/>
        <a:p>
          <a:endParaRPr lang="en-IN"/>
        </a:p>
      </dgm:t>
    </dgm:pt>
    <dgm:pt modelId="{A4643CAD-313E-42C1-9C04-BCE0DDEEF77D}" type="pres">
      <dgm:prSet presAssocID="{0F470F8A-2264-494C-BFC8-E3EC0847BAD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38641CC-62A4-469C-8A6D-FD375C1D6782}" type="pres">
      <dgm:prSet presAssocID="{0F470F8A-2264-494C-BFC8-E3EC0847BADA}" presName="hierChild3" presStyleCnt="0"/>
      <dgm:spPr/>
      <dgm:t>
        <a:bodyPr/>
        <a:lstStyle/>
        <a:p>
          <a:endParaRPr lang="en-IN"/>
        </a:p>
      </dgm:t>
    </dgm:pt>
  </dgm:ptLst>
  <dgm:cxnLst>
    <dgm:cxn modelId="{3B2C76A0-262B-4C52-8046-292F27D7BBB8}" type="presOf" srcId="{9DB64025-9EDE-40EC-9E52-F3FBB862ABD4}" destId="{B140F5FE-6F05-4E32-BD1B-45DCB0C8BA09}" srcOrd="0" destOrd="0" presId="urn:microsoft.com/office/officeart/2005/8/layout/hierarchy1"/>
    <dgm:cxn modelId="{5BA39857-5811-41B4-A069-EC149C463433}" type="presOf" srcId="{9F62B29A-CF43-4913-A6CB-7644FF73624E}" destId="{9D11293B-74F2-4172-957E-744C284E19DA}" srcOrd="0" destOrd="0" presId="urn:microsoft.com/office/officeart/2005/8/layout/hierarchy1"/>
    <dgm:cxn modelId="{407B5EB7-3372-444A-99B3-203E57C9DFA6}" type="presOf" srcId="{5ACD127A-6ED9-4B79-B265-46E8BBC67AC8}" destId="{D0510CD6-2EED-4418-8ABE-32D3EB2281E3}" srcOrd="0" destOrd="0" presId="urn:microsoft.com/office/officeart/2005/8/layout/hierarchy1"/>
    <dgm:cxn modelId="{4AF3746A-AA23-4E8F-A6E3-2444E7FAECDC}" srcId="{9F62B29A-CF43-4913-A6CB-7644FF73624E}" destId="{0F470F8A-2264-494C-BFC8-E3EC0847BADA}" srcOrd="1" destOrd="0" parTransId="{9DB64025-9EDE-40EC-9E52-F3FBB862ABD4}" sibTransId="{FB3245A7-2523-4ADF-A843-A97F23342FFA}"/>
    <dgm:cxn modelId="{82089696-3D3B-4B1D-AB4D-BFC000380DA2}" srcId="{9F62B29A-CF43-4913-A6CB-7644FF73624E}" destId="{92980388-38D9-4519-AA4E-7B2FEE010D0A}" srcOrd="0" destOrd="0" parTransId="{5ACD127A-6ED9-4B79-B265-46E8BBC67AC8}" sibTransId="{6135BE9E-0930-4776-9D03-F88FFB60969A}"/>
    <dgm:cxn modelId="{913BF538-F4BC-459A-8E89-5CE3D9F41A5C}" type="presOf" srcId="{C9C22780-4C0E-4DD5-A83A-911D9E260162}" destId="{38677502-4937-48DC-A681-3C97FCFA428C}" srcOrd="0" destOrd="0" presId="urn:microsoft.com/office/officeart/2005/8/layout/hierarchy1"/>
    <dgm:cxn modelId="{EC137970-2919-42C0-872A-95D8B5CB5864}" type="presOf" srcId="{0F470F8A-2264-494C-BFC8-E3EC0847BADA}" destId="{A4643CAD-313E-42C1-9C04-BCE0DDEEF77D}" srcOrd="0" destOrd="0" presId="urn:microsoft.com/office/officeart/2005/8/layout/hierarchy1"/>
    <dgm:cxn modelId="{4625A9A4-484D-4E14-85E7-5380CE143338}" type="presOf" srcId="{92980388-38D9-4519-AA4E-7B2FEE010D0A}" destId="{E7C4042A-1F46-4F64-B06E-A60E2BAC0ABF}" srcOrd="0" destOrd="0" presId="urn:microsoft.com/office/officeart/2005/8/layout/hierarchy1"/>
    <dgm:cxn modelId="{29CA0271-9204-443B-B5CA-240223F1412F}" srcId="{C9C22780-4C0E-4DD5-A83A-911D9E260162}" destId="{9F62B29A-CF43-4913-A6CB-7644FF73624E}" srcOrd="0" destOrd="0" parTransId="{B3FE1BE7-3C21-47E3-8589-1FC4301E7885}" sibTransId="{A479A497-D110-44ED-A943-8AE849ABD216}"/>
    <dgm:cxn modelId="{C69C3EED-EDFD-4D56-A347-1D0167EA62AB}" type="presParOf" srcId="{38677502-4937-48DC-A681-3C97FCFA428C}" destId="{F77EFFB6-F9C7-4599-9826-38889F25661B}" srcOrd="0" destOrd="0" presId="urn:microsoft.com/office/officeart/2005/8/layout/hierarchy1"/>
    <dgm:cxn modelId="{70046C73-6974-4AC2-837B-AAD944AFA274}" type="presParOf" srcId="{F77EFFB6-F9C7-4599-9826-38889F25661B}" destId="{7BBF5337-A5A2-4FCC-8B3A-7B04A053794E}" srcOrd="0" destOrd="0" presId="urn:microsoft.com/office/officeart/2005/8/layout/hierarchy1"/>
    <dgm:cxn modelId="{C3E4980C-43B9-450F-B26C-9626725D6532}" type="presParOf" srcId="{7BBF5337-A5A2-4FCC-8B3A-7B04A053794E}" destId="{ADDA1C3A-741F-4229-92C1-731FF8D72591}" srcOrd="0" destOrd="0" presId="urn:microsoft.com/office/officeart/2005/8/layout/hierarchy1"/>
    <dgm:cxn modelId="{3875D8F8-7B19-4CB8-A4D1-3568BA80C1B8}" type="presParOf" srcId="{7BBF5337-A5A2-4FCC-8B3A-7B04A053794E}" destId="{9D11293B-74F2-4172-957E-744C284E19DA}" srcOrd="1" destOrd="0" presId="urn:microsoft.com/office/officeart/2005/8/layout/hierarchy1"/>
    <dgm:cxn modelId="{3314B16A-6E6E-427B-BC11-63B29BF4E096}" type="presParOf" srcId="{F77EFFB6-F9C7-4599-9826-38889F25661B}" destId="{6F0587D6-7198-4D32-AE04-60B2E1904B60}" srcOrd="1" destOrd="0" presId="urn:microsoft.com/office/officeart/2005/8/layout/hierarchy1"/>
    <dgm:cxn modelId="{329A0543-715E-4577-91D6-E1076427C6E3}" type="presParOf" srcId="{6F0587D6-7198-4D32-AE04-60B2E1904B60}" destId="{D0510CD6-2EED-4418-8ABE-32D3EB2281E3}" srcOrd="0" destOrd="0" presId="urn:microsoft.com/office/officeart/2005/8/layout/hierarchy1"/>
    <dgm:cxn modelId="{772B2559-459A-40AC-8C5B-EB47E24887DB}" type="presParOf" srcId="{6F0587D6-7198-4D32-AE04-60B2E1904B60}" destId="{FBA82F2E-AB19-4B7F-A50C-FFBD7244DC9C}" srcOrd="1" destOrd="0" presId="urn:microsoft.com/office/officeart/2005/8/layout/hierarchy1"/>
    <dgm:cxn modelId="{45A2CC7E-4435-47E9-9987-DB6F33F3CD9A}" type="presParOf" srcId="{FBA82F2E-AB19-4B7F-A50C-FFBD7244DC9C}" destId="{4E212DF7-6A8A-452E-97FC-F3B9042F7691}" srcOrd="0" destOrd="0" presId="urn:microsoft.com/office/officeart/2005/8/layout/hierarchy1"/>
    <dgm:cxn modelId="{3083CC80-5C0E-409A-B157-33AA2EB058A0}" type="presParOf" srcId="{4E212DF7-6A8A-452E-97FC-F3B9042F7691}" destId="{CB286163-137D-4A10-A395-EF05583B4C9B}" srcOrd="0" destOrd="0" presId="urn:microsoft.com/office/officeart/2005/8/layout/hierarchy1"/>
    <dgm:cxn modelId="{E31E1A3B-7D83-426E-9CAF-CEF756CA4000}" type="presParOf" srcId="{4E212DF7-6A8A-452E-97FC-F3B9042F7691}" destId="{E7C4042A-1F46-4F64-B06E-A60E2BAC0ABF}" srcOrd="1" destOrd="0" presId="urn:microsoft.com/office/officeart/2005/8/layout/hierarchy1"/>
    <dgm:cxn modelId="{8FA019E9-CF3C-404D-8537-5E95921F0B88}" type="presParOf" srcId="{FBA82F2E-AB19-4B7F-A50C-FFBD7244DC9C}" destId="{93F97686-E704-4E92-A50A-2E276A2F3AFC}" srcOrd="1" destOrd="0" presId="urn:microsoft.com/office/officeart/2005/8/layout/hierarchy1"/>
    <dgm:cxn modelId="{136227CC-4718-43C9-9533-7E30DD2A9A01}" type="presParOf" srcId="{6F0587D6-7198-4D32-AE04-60B2E1904B60}" destId="{B140F5FE-6F05-4E32-BD1B-45DCB0C8BA09}" srcOrd="2" destOrd="0" presId="urn:microsoft.com/office/officeart/2005/8/layout/hierarchy1"/>
    <dgm:cxn modelId="{6051A109-A07A-48C4-B534-208EDFD3BD86}" type="presParOf" srcId="{6F0587D6-7198-4D32-AE04-60B2E1904B60}" destId="{7DB1F3B4-BA2C-4A08-9C41-10E29C5CA7D4}" srcOrd="3" destOrd="0" presId="urn:microsoft.com/office/officeart/2005/8/layout/hierarchy1"/>
    <dgm:cxn modelId="{AFC40DEA-9FF3-4EA1-9F2E-C0FF6B87AA7C}" type="presParOf" srcId="{7DB1F3B4-BA2C-4A08-9C41-10E29C5CA7D4}" destId="{67509FC8-990D-45F9-865C-F1586CE9DDD3}" srcOrd="0" destOrd="0" presId="urn:microsoft.com/office/officeart/2005/8/layout/hierarchy1"/>
    <dgm:cxn modelId="{C32A1F59-60EE-4170-A735-F0B71104770E}" type="presParOf" srcId="{67509FC8-990D-45F9-865C-F1586CE9DDD3}" destId="{2320D34E-C425-48FA-89E7-0E2DE2BF6FD0}" srcOrd="0" destOrd="0" presId="urn:microsoft.com/office/officeart/2005/8/layout/hierarchy1"/>
    <dgm:cxn modelId="{2288830D-DF2B-44BF-829B-7BAF4B1376EB}" type="presParOf" srcId="{67509FC8-990D-45F9-865C-F1586CE9DDD3}" destId="{A4643CAD-313E-42C1-9C04-BCE0DDEEF77D}" srcOrd="1" destOrd="0" presId="urn:microsoft.com/office/officeart/2005/8/layout/hierarchy1"/>
    <dgm:cxn modelId="{93744253-26F4-4CAA-99D1-913064933825}" type="presParOf" srcId="{7DB1F3B4-BA2C-4A08-9C41-10E29C5CA7D4}" destId="{138641CC-62A4-469C-8A6D-FD375C1D6782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40F5FE-6F05-4E32-BD1B-45DCB0C8BA09}">
      <dsp:nvSpPr>
        <dsp:cNvPr id="0" name=""/>
        <dsp:cNvSpPr/>
      </dsp:nvSpPr>
      <dsp:spPr>
        <a:xfrm>
          <a:off x="3950248" y="1881523"/>
          <a:ext cx="1810069" cy="861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038"/>
              </a:lnTo>
              <a:lnTo>
                <a:pt x="1810069" y="587038"/>
              </a:lnTo>
              <a:lnTo>
                <a:pt x="1810069" y="8614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10CD6-2EED-4418-8ABE-32D3EB2281E3}">
      <dsp:nvSpPr>
        <dsp:cNvPr id="0" name=""/>
        <dsp:cNvSpPr/>
      </dsp:nvSpPr>
      <dsp:spPr>
        <a:xfrm>
          <a:off x="2140178" y="1881523"/>
          <a:ext cx="1810069" cy="861428"/>
        </a:xfrm>
        <a:custGeom>
          <a:avLst/>
          <a:gdLst/>
          <a:ahLst/>
          <a:cxnLst/>
          <a:rect l="0" t="0" r="0" b="0"/>
          <a:pathLst>
            <a:path>
              <a:moveTo>
                <a:pt x="1810069" y="0"/>
              </a:moveTo>
              <a:lnTo>
                <a:pt x="1810069" y="587038"/>
              </a:lnTo>
              <a:lnTo>
                <a:pt x="0" y="587038"/>
              </a:lnTo>
              <a:lnTo>
                <a:pt x="0" y="8614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A1C3A-741F-4229-92C1-731FF8D72591}">
      <dsp:nvSpPr>
        <dsp:cNvPr id="0" name=""/>
        <dsp:cNvSpPr/>
      </dsp:nvSpPr>
      <dsp:spPr>
        <a:xfrm>
          <a:off x="2469281" y="696"/>
          <a:ext cx="2961932" cy="1880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11293B-74F2-4172-957E-744C284E19DA}">
      <dsp:nvSpPr>
        <dsp:cNvPr id="0" name=""/>
        <dsp:cNvSpPr/>
      </dsp:nvSpPr>
      <dsp:spPr>
        <a:xfrm>
          <a:off x="2798385" y="313345"/>
          <a:ext cx="2961932" cy="18808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Manoj Kumar Akela</a:t>
          </a:r>
          <a:endParaRPr lang="en-US" sz="1800" kern="1200" dirty="0"/>
        </a:p>
      </dsp:txBody>
      <dsp:txXfrm>
        <a:off x="2798385" y="313345"/>
        <a:ext cx="2961932" cy="1880827"/>
      </dsp:txXfrm>
    </dsp:sp>
    <dsp:sp modelId="{CB286163-137D-4A10-A395-EF05583B4C9B}">
      <dsp:nvSpPr>
        <dsp:cNvPr id="0" name=""/>
        <dsp:cNvSpPr/>
      </dsp:nvSpPr>
      <dsp:spPr>
        <a:xfrm>
          <a:off x="659211" y="2742952"/>
          <a:ext cx="2961932" cy="1880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C4042A-1F46-4F64-B06E-A60E2BAC0ABF}">
      <dsp:nvSpPr>
        <dsp:cNvPr id="0" name=""/>
        <dsp:cNvSpPr/>
      </dsp:nvSpPr>
      <dsp:spPr>
        <a:xfrm>
          <a:off x="988315" y="3055601"/>
          <a:ext cx="2961932" cy="18808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Imtiyaz</a:t>
          </a:r>
          <a:endParaRPr lang="en-US" sz="4300" kern="1200" dirty="0"/>
        </a:p>
      </dsp:txBody>
      <dsp:txXfrm>
        <a:off x="988315" y="3055601"/>
        <a:ext cx="2961932" cy="1880827"/>
      </dsp:txXfrm>
    </dsp:sp>
    <dsp:sp modelId="{2320D34E-C425-48FA-89E7-0E2DE2BF6FD0}">
      <dsp:nvSpPr>
        <dsp:cNvPr id="0" name=""/>
        <dsp:cNvSpPr/>
      </dsp:nvSpPr>
      <dsp:spPr>
        <a:xfrm>
          <a:off x="4279351" y="2742952"/>
          <a:ext cx="2961932" cy="1880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643CAD-313E-42C1-9C04-BCE0DDEEF77D}">
      <dsp:nvSpPr>
        <dsp:cNvPr id="0" name=""/>
        <dsp:cNvSpPr/>
      </dsp:nvSpPr>
      <dsp:spPr>
        <a:xfrm>
          <a:off x="4608455" y="3055601"/>
          <a:ext cx="2961932" cy="18808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Vinod</a:t>
          </a:r>
          <a:r>
            <a:rPr lang="en-US" sz="4300" kern="1200" dirty="0" smtClean="0"/>
            <a:t> </a:t>
          </a:r>
          <a:r>
            <a:rPr lang="en-US" sz="2800" kern="1200" dirty="0" smtClean="0"/>
            <a:t>kumar</a:t>
          </a:r>
          <a:endParaRPr lang="en-US" sz="4300" kern="1200" dirty="0"/>
        </a:p>
      </dsp:txBody>
      <dsp:txXfrm>
        <a:off x="4608455" y="3055601"/>
        <a:ext cx="2961932" cy="1880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17E6AC1-3B3F-4C85-9E41-CB746DF77EF9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39B40EC-349C-4063-856D-11F857903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685800"/>
            <a:ext cx="2590800" cy="2286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b="1" i="1" smtClean="0"/>
          </a:p>
          <a:p>
            <a:pPr eaLnBrk="1" hangingPunct="1">
              <a:spcBef>
                <a:spcPct val="0"/>
              </a:spcBef>
            </a:pPr>
            <a:endParaRPr lang="en-IN" altLang="en-US" b="1" i="1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C7B77B-B606-4BCA-AAB2-FAA95194CACF}" type="slidenum">
              <a:rPr lang="en-IN" altLang="en-US" smtClean="0"/>
              <a:pPr/>
              <a:t>6</a:t>
            </a:fld>
            <a:endParaRPr lang="en-I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C6A1C0-7BAF-4419-B31C-4FCF40FF42EA}" type="slidenum">
              <a:rPr lang="en-IN" altLang="en-US" smtClean="0"/>
              <a:pPr/>
              <a:t>7</a:t>
            </a:fld>
            <a:endParaRPr lang="en-I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866F39-D0CC-4F79-AB8B-B2F67FFE2F8B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8202CC-8B34-44FF-B8E9-BA68DC5FD994}" type="slidenum">
              <a:rPr lang="en-IN" altLang="en-US" smtClean="0"/>
              <a:pPr/>
              <a:t>19</a:t>
            </a:fld>
            <a:endParaRPr lang="en-I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3DA43E04-84C5-46E6-8EE8-EDD66B3BE3DC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B8763-832C-44EF-B6FE-1EE245B41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807A-1177-4D95-BEA8-B267C7CB0D2F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B7CB-3A47-444C-9526-071757BA1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aight Connector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B6DA-E8F3-4428-9B69-9034926E6371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066BB-891B-43EF-80F5-69698A293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424E-5A12-4B63-A2B7-4EC98830E03A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A0689-93F3-4F70-92C5-4ADEA9455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614E-64D5-4946-887E-25135010A4FD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A74EA-FD21-486E-AA9C-7CB390539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8A12C-9995-4030-8D0D-A50F689635EF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D5A29-EEEF-49D8-84C4-DDA88ED6F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D7DEE-AFED-4AF3-BF20-F203B3E9AFCA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36425-AAE4-4FA7-8226-2AFB818B3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5D20-1745-45CB-ADC1-59CC23EC2814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2E90E-DE61-40E0-8F77-A0DAA0402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C7831-742C-4BBE-88EC-0C7C4F5A9D32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09B28-F5D8-4F62-9215-D129C34CF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2B70-79AC-445F-8721-1B0036E11770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8FC14-F604-4C6B-9EF8-C7404963C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32235-553E-4F96-B25A-E7AE32D10D4F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62B3-2D92-4175-8FF6-96A2674DF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C7F35A-67E8-41D9-98AA-FC339B4C33AE}" type="datetimeFigureOut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4055B9-3489-44B8-A3AF-3390CE882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1" r:id="rId2"/>
    <p:sldLayoutId id="2147484206" r:id="rId3"/>
    <p:sldLayoutId id="2147484202" r:id="rId4"/>
    <p:sldLayoutId id="2147484203" r:id="rId5"/>
    <p:sldLayoutId id="2147484207" r:id="rId6"/>
    <p:sldLayoutId id="2147484208" r:id="rId7"/>
    <p:sldLayoutId id="2147484209" r:id="rId8"/>
    <p:sldLayoutId id="2147484210" r:id="rId9"/>
    <p:sldLayoutId id="2147484204" r:id="rId10"/>
    <p:sldLayoutId id="2147484211" r:id="rId11"/>
  </p:sldLayoutIdLst>
  <p:transition spd="slow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b="1" i="1" u="sng" dirty="0" smtClean="0">
                <a:solidFill>
                  <a:schemeClr val="tx1"/>
                </a:solidFill>
              </a:rPr>
              <a:t>Chandigarh International Airport Project</a:t>
            </a:r>
            <a:endParaRPr lang="en-US" sz="2400" b="1" i="1" u="sng" dirty="0">
              <a:solidFill>
                <a:schemeClr val="tx1"/>
              </a:solidFill>
            </a:endParaRPr>
          </a:p>
        </p:txBody>
      </p:sp>
      <p:pic>
        <p:nvPicPr>
          <p:cNvPr id="9220" name="Picture 2" descr="D:\L&amp;T\LE120468 - CIAP\10 - Project Communication Management - Garima\Photographs\Latest Site Perspective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itle 1"/>
          <p:cNvSpPr>
            <a:spLocks noGrp="1"/>
          </p:cNvSpPr>
          <p:nvPr>
            <p:ph type="ctrTitle"/>
          </p:nvPr>
        </p:nvSpPr>
        <p:spPr>
          <a:xfrm>
            <a:off x="1276350" y="4038600"/>
            <a:ext cx="6931025" cy="838200"/>
          </a:xfrm>
          <a:solidFill>
            <a:schemeClr val="accent2"/>
          </a:solidFill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b="1" i="1" u="sng" dirty="0" smtClean="0">
                <a:solidFill>
                  <a:srgbClr val="002060"/>
                </a:solidFill>
              </a:rPr>
              <a:t>Service Yard &amp; </a:t>
            </a:r>
            <a:r>
              <a:rPr lang="en-US" altLang="en-US" b="1" i="1" u="sng" dirty="0" smtClean="0">
                <a:solidFill>
                  <a:srgbClr val="002060"/>
                </a:solidFill>
              </a:rPr>
              <a:t>Quality</a:t>
            </a:r>
            <a:endParaRPr lang="en-US" altLang="en-US" b="1" i="1" u="sng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096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BY – LOVE RATTAN (100145)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                       -  SWINDERJEET BRAR (100146)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Organizational Chart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</a:t>
            </a:r>
            <a:br>
              <a:rPr lang="en-US" dirty="0" smtClean="0"/>
            </a:br>
            <a:r>
              <a:rPr lang="en-US" dirty="0" smtClean="0"/>
              <a:t>                SERVICE YARD</a:t>
            </a:r>
            <a:endParaRPr lang="en-US" dirty="0"/>
          </a:p>
        </p:txBody>
      </p:sp>
      <p:pic>
        <p:nvPicPr>
          <p:cNvPr id="4" name="Content Placeholder 3" descr="IMG_3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smtClean="0"/>
              <a:t>Executive Summary (Service Yard)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28600" y="1143000"/>
          <a:ext cx="8610600" cy="5605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75"/>
                <a:gridCol w="1076325"/>
                <a:gridCol w="1537607"/>
                <a:gridCol w="1537607"/>
                <a:gridCol w="1230086"/>
              </a:tblGrid>
              <a:tr h="3657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Major</a:t>
                      </a:r>
                      <a:r>
                        <a:rPr lang="en-US" sz="1600" b="0" baseline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 Scope</a:t>
                      </a:r>
                      <a:endParaRPr lang="en-US" sz="16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UOM</a:t>
                      </a:r>
                      <a:endParaRPr lang="en-US" sz="16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Scope</a:t>
                      </a:r>
                      <a:endParaRPr lang="en-US" sz="16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Completed</a:t>
                      </a:r>
                      <a:endParaRPr lang="en-US" sz="16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Balance</a:t>
                      </a:r>
                      <a:endParaRPr lang="en-US" sz="16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5792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Excavation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Cum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24575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  <a:tr h="365792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PCC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276.84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81.25%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18.75%</a:t>
                      </a:r>
                      <a:endParaRPr lang="en-US" sz="1400" b="0" dirty="0"/>
                    </a:p>
                  </a:txBody>
                  <a:tcPr/>
                </a:tc>
              </a:tr>
              <a:tr h="601193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Horizontal water proofing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Sq.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1477.83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  <a:tr h="601193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Vertical</a:t>
                      </a:r>
                      <a:r>
                        <a:rPr lang="en-US" sz="1400" b="0" baseline="0" dirty="0" smtClean="0"/>
                        <a:t> water proofing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Sq.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1412.82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73.5%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26.5%</a:t>
                      </a:r>
                      <a:endParaRPr lang="en-US" sz="1400" b="0" dirty="0"/>
                    </a:p>
                  </a:txBody>
                  <a:tcPr/>
                </a:tc>
              </a:tr>
              <a:tr h="640146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Isolated</a:t>
                      </a:r>
                      <a:r>
                        <a:rPr lang="en-US" sz="1400" b="0" baseline="0" dirty="0" smtClean="0"/>
                        <a:t> footing concrete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679.82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</a:p>
                    <a:p>
                      <a:pPr marL="0" indent="0" algn="just">
                        <a:buFont typeface="Arial" pitchFamily="34" charset="0"/>
                        <a:buNone/>
                      </a:pP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  <a:tr h="365792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Raft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843.9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  <a:tr h="365792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Retaining</a:t>
                      </a:r>
                      <a:r>
                        <a:rPr lang="en-US" sz="1400" b="0" baseline="0" dirty="0" smtClean="0"/>
                        <a:t> wall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Cum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700.105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  <a:tr h="601193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Column</a:t>
                      </a:r>
                      <a:r>
                        <a:rPr lang="en-US" sz="1400" b="0" baseline="0" dirty="0" smtClean="0"/>
                        <a:t> up to plinth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Cum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233.4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  <a:tr h="365792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Back filling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Cum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15212.3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78.95%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21.05%</a:t>
                      </a:r>
                      <a:endParaRPr lang="en-US" sz="1400" b="0" dirty="0"/>
                    </a:p>
                  </a:txBody>
                  <a:tcPr/>
                </a:tc>
              </a:tr>
              <a:tr h="365792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Plinth</a:t>
                      </a:r>
                      <a:r>
                        <a:rPr lang="en-US" sz="1400" b="0" baseline="0" dirty="0" smtClean="0"/>
                        <a:t> beam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Cum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463.3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</a:tr>
              <a:tr h="601193"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Screed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0" dirty="0" smtClean="0"/>
                        <a:t>concrete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Cum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36.94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100%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sz="1400" b="0" dirty="0" smtClean="0"/>
                        <a:t>0%</a:t>
                      </a:r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1800" smtClean="0"/>
              <a:t>Executive Summary (Service Yard)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838200"/>
          <a:ext cx="8763000" cy="540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685800"/>
                <a:gridCol w="838200"/>
                <a:gridCol w="1447800"/>
                <a:gridCol w="3048000"/>
              </a:tblGrid>
              <a:tr h="4115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Major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 Scope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UOM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Scope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Completed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Balance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3" marB="45723"/>
                </a:tc>
              </a:tr>
              <a:tr h="37293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Column</a:t>
                      </a:r>
                      <a:r>
                        <a:rPr lang="en-US" sz="1200" baseline="0" dirty="0" smtClean="0"/>
                        <a:t> above </a:t>
                      </a:r>
                      <a:r>
                        <a:rPr lang="en-US" sz="1200" dirty="0" smtClean="0"/>
                        <a:t>plinth  beam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Cum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233.4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45723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Slab  +400 level basement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385.37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457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Slab +4200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level mezzanine</a:t>
                      </a:r>
                      <a:r>
                        <a:rPr lang="en-US" sz="1200" baseline="0" dirty="0" smtClean="0"/>
                        <a:t> floor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76.88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457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Slab +6500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level </a:t>
                      </a:r>
                      <a:r>
                        <a:rPr lang="en-US" sz="1200" baseline="0" dirty="0" smtClean="0"/>
                        <a:t>lower terrace 1st</a:t>
                      </a:r>
                      <a:endParaRPr lang="en-US" sz="1200" dirty="0" smtClean="0"/>
                    </a:p>
                    <a:p>
                      <a:endParaRPr lang="en-US" sz="1200" dirty="0" smtClean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467.2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640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Slab +7950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level </a:t>
                      </a:r>
                      <a:r>
                        <a:rPr lang="en-US" sz="1200" baseline="0" dirty="0" smtClean="0"/>
                        <a:t>lower terrace 2nd</a:t>
                      </a:r>
                      <a:endParaRPr 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76.88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457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Slab +10500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sz="1200" dirty="0" smtClean="0"/>
                        <a:t>level upper </a:t>
                      </a:r>
                      <a:r>
                        <a:rPr lang="en-US" sz="1200" baseline="0" dirty="0" smtClean="0"/>
                        <a:t> terrace 1st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468.3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69.35%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30.65%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640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Slab +14900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sz="1200" dirty="0" smtClean="0"/>
                        <a:t>level upper </a:t>
                      </a:r>
                      <a:r>
                        <a:rPr lang="en-US" sz="1200" baseline="0" dirty="0" smtClean="0"/>
                        <a:t>terrace 2nd</a:t>
                      </a:r>
                      <a:endParaRPr 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r>
                        <a:rPr lang="en-US" sz="1200" dirty="0" smtClean="0"/>
                        <a:t>+13000 Beam framing for chillers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  <a:p>
                      <a:r>
                        <a:rPr lang="en-US" sz="1200" dirty="0" smtClean="0"/>
                        <a:t>Cum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135.7</a:t>
                      </a:r>
                    </a:p>
                    <a:p>
                      <a:r>
                        <a:rPr lang="en-US" sz="1200" dirty="0" smtClean="0"/>
                        <a:t>135.75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85.25%</a:t>
                      </a:r>
                    </a:p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14.75%</a:t>
                      </a:r>
                    </a:p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405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Cable</a:t>
                      </a:r>
                      <a:r>
                        <a:rPr lang="en-US" sz="1200" baseline="0" dirty="0" smtClean="0"/>
                        <a:t> Trench 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Rmt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464.25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37293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Stitch Slab PCC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Cum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195.25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457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Stitch Slab RCC</a:t>
                      </a:r>
                    </a:p>
                    <a:p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Cum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405.25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</a:tr>
              <a:tr h="27433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Water Tank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Cum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35.25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T="45723" marB="45723"/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533400"/>
          </a:xfrm>
        </p:spPr>
        <p:txBody>
          <a:bodyPr/>
          <a:lstStyle/>
          <a:p>
            <a:r>
              <a:rPr lang="en-IN" altLang="en-US" sz="2000" smtClean="0"/>
              <a:t>Finishing Item ( Service Yard)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IN" altLang="en-US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228600" y="990600"/>
          <a:ext cx="8763000" cy="466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685800"/>
                <a:gridCol w="762000"/>
                <a:gridCol w="1371600"/>
                <a:gridCol w="3048000"/>
              </a:tblGrid>
              <a:tr h="4572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Major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 Scope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UOM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Scope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Completed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Balance</a:t>
                      </a:r>
                      <a:endParaRPr lang="en-US" sz="14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T="45725" marB="45725"/>
                </a:tc>
              </a:tr>
              <a:tr h="37295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 smtClean="0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Flooring</a:t>
                      </a:r>
                      <a:r>
                        <a:rPr lang="en-IN" sz="1400" b="0" i="0" u="none" strike="noStrike" baseline="0" dirty="0" smtClean="0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 62 mm thick CC at G.F. (+500)</a:t>
                      </a:r>
                      <a:endParaRPr lang="en-IN" sz="1400" b="0" i="0" u="none" strike="noStrike" dirty="0">
                        <a:solidFill>
                          <a:srgbClr val="963634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/>
                          </a:solidFill>
                        </a:rPr>
                        <a:t>Sq.</a:t>
                      </a:r>
                      <a:endParaRPr lang="en-US" sz="140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/>
                          </a:solidFill>
                        </a:rPr>
                        <a:t>3051.25</a:t>
                      </a:r>
                      <a:endParaRPr lang="en-US" sz="140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/>
                          </a:solidFill>
                        </a:rPr>
                        <a:t>0%</a:t>
                      </a:r>
                      <a:endParaRPr lang="en-US" sz="140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/>
                          </a:solidFill>
                        </a:rPr>
                        <a:t>100%</a:t>
                      </a:r>
                      <a:endParaRPr lang="en-US" sz="140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</a:tr>
              <a:tr h="358648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Rolling Shutter at G.F. ( +500)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Nos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12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100%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</a:tr>
              <a:tr h="41152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Fire Door at G.F.(+500)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Nos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14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100%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</a:tr>
              <a:tr h="39943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Flush Door at G.F.(+500)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Nos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11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100%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</a:tr>
              <a:tr h="43485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Aluminum</a:t>
                      </a:r>
                      <a:r>
                        <a:rPr lang="en-US" sz="1400" b="0" baseline="0" dirty="0" smtClean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 at G.F.(+500)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Nos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13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5"/>
                          </a:solidFill>
                        </a:rPr>
                        <a:t>100%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T="45725" marB="45725"/>
                </a:tc>
              </a:tr>
              <a:tr h="3281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Brick work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cum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1512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11%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89%</a:t>
                      </a:r>
                      <a:endParaRPr lang="en-US" sz="1200" dirty="0"/>
                    </a:p>
                  </a:txBody>
                  <a:tcPr marT="45725" marB="45725"/>
                </a:tc>
              </a:tr>
              <a:tr h="4362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External plaster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Sqm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</a:tr>
              <a:tr h="457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Internal plaster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Sqm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</a:tr>
              <a:tr h="3729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External paint </a:t>
                      </a:r>
                      <a:r>
                        <a:rPr lang="en-US" sz="1200" smtClean="0"/>
                        <a:t>(Texture))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Sqm</a:t>
                      </a:r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</a:tr>
              <a:tr h="3572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Internal paint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Sqm</a:t>
                      </a:r>
                      <a:endParaRPr lang="en-US" sz="1200" dirty="0" smtClean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</a:tr>
              <a:tr h="27435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5" marB="45725"/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chemeClr val="accent1"/>
                </a:solidFill>
              </a:rPr>
              <a:t>Executive Summary (Service Tunnel)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81000" y="1143000"/>
          <a:ext cx="8382000" cy="6075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661160"/>
                <a:gridCol w="1661160"/>
                <a:gridCol w="1661160"/>
                <a:gridCol w="1661160"/>
              </a:tblGrid>
              <a:tr h="5181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Major</a:t>
                      </a:r>
                      <a:r>
                        <a:rPr lang="en-US" sz="1800" baseline="0" dirty="0" smtClean="0"/>
                        <a:t> Scope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UOM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Scope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Completed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Balance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Excavation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18601.15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100.0%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PCC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Cum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463.6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83.4%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16.6%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Raft</a:t>
                      </a:r>
                      <a:r>
                        <a:rPr lang="en-US" sz="1800" baseline="0" dirty="0" smtClean="0"/>
                        <a:t> (Footing)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Cum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830.0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88.5%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11.5%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Wall</a:t>
                      </a:r>
                      <a:r>
                        <a:rPr lang="en-US" sz="1800" baseline="0" dirty="0" smtClean="0"/>
                        <a:t> pedestal</a:t>
                      </a:r>
                      <a:endParaRPr lang="en-US" sz="1800" dirty="0" smtClean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Cum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162.66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87.09%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12.91%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Wall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Cum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850.6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80.65%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19.35%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6483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water proofing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Sq.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6624.1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76.09%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23.91%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6483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  <a:r>
                        <a:rPr lang="en-US" sz="1800" baseline="0" dirty="0" smtClean="0"/>
                        <a:t> water proofing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Sq.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2589.0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78.72%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21.28%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Stitch</a:t>
                      </a:r>
                      <a:r>
                        <a:rPr lang="en-US" sz="1800" baseline="0" dirty="0" smtClean="0"/>
                        <a:t> slab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410.0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74.39%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25.61%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Back filling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15212.3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50.5%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49.5%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6483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Slab</a:t>
                      </a:r>
                      <a:r>
                        <a:rPr lang="en-US" sz="1800" baseline="0" dirty="0" smtClean="0"/>
                        <a:t> with beams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838.9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80.5%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19.5%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6483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Scree ding concrete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83.70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87.53%</a:t>
                      </a:r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12.47%</a:t>
                      </a:r>
                      <a:endParaRPr lang="en-US" sz="1800" dirty="0"/>
                    </a:p>
                  </a:txBody>
                  <a:tcPr marT="45706" marB="45706"/>
                </a:tc>
              </a:tr>
              <a:tr h="37047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/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Progress Summary (SY + ST)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371600"/>
          <a:ext cx="8153400" cy="4953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9797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Work</a:t>
                      </a:r>
                      <a:r>
                        <a:rPr lang="en-US" sz="1800" baseline="0" dirty="0" smtClean="0"/>
                        <a:t> Break Down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Planned Progress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Actual Progress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 charge</a:t>
                      </a:r>
                      <a:endParaRPr lang="en-US" sz="1800" dirty="0"/>
                    </a:p>
                  </a:txBody>
                  <a:tcPr anchor="ctr"/>
                </a:tc>
              </a:tr>
              <a:tr h="3973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Raft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1673.9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80.18%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Imtiyaz </a:t>
                      </a:r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Excavation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43176.0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89.69%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Imtiyaz </a:t>
                      </a:r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740.44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66.02%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Imtiyaz </a:t>
                      </a:r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Water</a:t>
                      </a:r>
                      <a:r>
                        <a:rPr lang="en-US" sz="1800" baseline="0" dirty="0" smtClean="0"/>
                        <a:t> proofing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8101.93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39.95%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Imtiyaz </a:t>
                      </a:r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Scree ding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120.64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66.95%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Imtiyaz </a:t>
                      </a:r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973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1828800" cy="685800"/>
          </a:xfrm>
        </p:spPr>
        <p:txBody>
          <a:bodyPr/>
          <a:lstStyle/>
          <a:p>
            <a:pPr algn="l">
              <a:defRPr/>
            </a:pPr>
            <a:r>
              <a:rPr lang="en-IN" sz="1600" b="1" i="1" dirty="0" smtClean="0">
                <a:solidFill>
                  <a:schemeClr val="accent4"/>
                </a:solidFill>
              </a:rPr>
              <a:t>Service Yard </a:t>
            </a:r>
            <a:endParaRPr lang="en-IN" sz="1600" b="1" i="1" dirty="0">
              <a:solidFill>
                <a:schemeClr val="accent4"/>
              </a:solidFill>
            </a:endParaRPr>
          </a:p>
        </p:txBody>
      </p:sp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677863" y="1828800"/>
          <a:ext cx="8466138" cy="4872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64"/>
                <a:gridCol w="1447724"/>
                <a:gridCol w="609568"/>
                <a:gridCol w="761960"/>
                <a:gridCol w="838156"/>
                <a:gridCol w="990548"/>
                <a:gridCol w="617950"/>
                <a:gridCol w="2514468"/>
              </a:tblGrid>
              <a:tr h="86873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Sr.No.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Description of item</a:t>
                      </a:r>
                      <a:endParaRPr lang="en-IN" sz="14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UOM</a:t>
                      </a:r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Actual Qty.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Received Qty.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Deference</a:t>
                      </a:r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%</a:t>
                      </a:r>
                      <a:endParaRPr lang="en-IN" sz="18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Remarks</a:t>
                      </a:r>
                      <a:endParaRPr lang="en-IN" sz="14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23014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1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PCC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Cum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276.84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288.56</a:t>
                      </a:r>
                      <a:endParaRPr lang="en-IN" sz="1200" dirty="0"/>
                    </a:p>
                  </a:txBody>
                  <a:tcPr marL="91435" marR="91435" marT="45723" marB="4572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3.46</a:t>
                      </a:r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1.25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These are all Qty</a:t>
                      </a:r>
                      <a:r>
                        <a:rPr lang="en-IN" sz="1200" baseline="0" dirty="0" smtClean="0"/>
                        <a:t> of raft, </a:t>
                      </a:r>
                      <a:r>
                        <a:rPr lang="en-IN" sz="1200" baseline="0" smtClean="0"/>
                        <a:t>isolated &amp; combine </a:t>
                      </a:r>
                      <a:r>
                        <a:rPr lang="en-IN" sz="1200" baseline="0" dirty="0" smtClean="0"/>
                        <a:t>footing                           (Ratio-1:4:8)</a:t>
                      </a:r>
                      <a:endParaRPr lang="en-IN" sz="1200" dirty="0" smtClean="0"/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23014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2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RCC( M-30)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Cum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2144.178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2156.568</a:t>
                      </a:r>
                      <a:endParaRPr lang="en-IN" sz="1200" dirty="0"/>
                    </a:p>
                  </a:txBody>
                  <a:tcPr marL="91435" marR="91435" marT="45723" marB="4572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12.007</a:t>
                      </a:r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0.56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These are all Qty</a:t>
                      </a:r>
                      <a:r>
                        <a:rPr lang="en-IN" sz="1200" baseline="0" dirty="0" smtClean="0"/>
                        <a:t> of raft,pedastal,retaining wall, isolated or combine footing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4012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3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RCC(M-35)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Cum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112.78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114.81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2.03</a:t>
                      </a:r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1.8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Out of</a:t>
                      </a:r>
                      <a:r>
                        <a:rPr lang="en-IN" sz="1200" baseline="0" dirty="0" smtClean="0"/>
                        <a:t> 89 column only 77 no's column and pedestal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3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4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Scree ding 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Cum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36.94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37.50</a:t>
                      </a:r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0.738</a:t>
                      </a:r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/>
                        <a:t>2.0</a:t>
                      </a:r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0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8194"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/>
                    </a:p>
                  </a:txBody>
                  <a:tcPr marL="91435" marR="91435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5181600" cy="304800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IN" sz="1800" b="1" i="1" dirty="0" smtClean="0">
                <a:solidFill>
                  <a:schemeClr val="accent3">
                    <a:lumMod val="75000"/>
                  </a:schemeClr>
                </a:solidFill>
              </a:rPr>
              <a:t>Reconciliation of  Site  Work Till 31</a:t>
            </a:r>
            <a:r>
              <a:rPr lang="en-IN" sz="1800" b="1" i="1" baseline="30000" dirty="0" smtClean="0">
                <a:solidFill>
                  <a:schemeClr val="accent3">
                    <a:lumMod val="75000"/>
                  </a:schemeClr>
                </a:solidFill>
              </a:rPr>
              <a:t>st</a:t>
            </a:r>
            <a:r>
              <a:rPr lang="en-IN" sz="1800" b="1" i="1" dirty="0" smtClean="0">
                <a:solidFill>
                  <a:schemeClr val="accent3">
                    <a:lumMod val="75000"/>
                  </a:schemeClr>
                </a:solidFill>
              </a:rPr>
              <a:t> march 2013</a:t>
            </a:r>
            <a:endParaRPr lang="en-IN" sz="1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Safety KPI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57200" y="1219200"/>
          <a:ext cx="8153400" cy="5127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46361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 Score</a:t>
                      </a:r>
                      <a:r>
                        <a:rPr lang="en-US" sz="1400" baseline="0" dirty="0" smtClean="0"/>
                        <a:t> of Section</a:t>
                      </a:r>
                      <a:endParaRPr lang="en-US" sz="14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 Score</a:t>
                      </a:r>
                      <a:r>
                        <a:rPr lang="en-US" sz="1400" baseline="0" dirty="0" smtClean="0"/>
                        <a:t> of Project</a:t>
                      </a:r>
                      <a:endParaRPr lang="en-US" sz="1400" dirty="0"/>
                    </a:p>
                  </a:txBody>
                  <a:tcPr marT="45726" marB="45726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Excavation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79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66%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Blasting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Piling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Scaffolds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65%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Concreting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50%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Work at Height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59%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Material Handling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70%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Grinding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Welding &amp; Gas Cutting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58%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Plant &amp; Machinery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Electrical Safety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59%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Fire Protection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74%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Housekeeping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53%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Personal Protective Equipment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95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88%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Health &amp; Hygiene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87%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Environment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55%</a:t>
                      </a:r>
                    </a:p>
                  </a:txBody>
                  <a:tcPr marL="9525" marR="9525" marT="9526" marB="0" anchor="ctr"/>
                </a:tc>
              </a:tr>
              <a:tr h="274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Score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73.41%</a:t>
                      </a:r>
                      <a:endParaRPr lang="en-US" sz="1200" dirty="0"/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66%</a:t>
                      </a:r>
                    </a:p>
                  </a:txBody>
                  <a:tcPr marL="9525" marR="9525" marT="9526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85800"/>
          <a:ext cx="8137525" cy="5162550"/>
        </p:xfrm>
        <a:graphic>
          <a:graphicData uri="http://schemas.openxmlformats.org/presentationml/2006/ole">
            <p:oleObj spid="_x0000_s21506" name="Chart" r:id="rId4" imgW="8077200" imgH="5124585" progId="Excel.Sheet.8">
              <p:embed/>
            </p:oleObj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L&amp;T CONSTRUCTIONS LIMITED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Larsen &amp; Toubro Limited (L&amp;T) is a technology, engineering, construction and manufacturing company. It is one of the largest and most respected companies in India's private sector.</a:t>
            </a:r>
          </a:p>
          <a:p>
            <a:pPr>
              <a:buNone/>
            </a:pPr>
            <a:r>
              <a:rPr lang="en-US" dirty="0" smtClean="0"/>
              <a:t>More than seven decades of a strong, customer-focused approach and the continuous quest for world-class quality have enabled it to attain and sustain leadership in all its major lines of business.</a:t>
            </a:r>
          </a:p>
          <a:p>
            <a:pPr>
              <a:buNone/>
            </a:pPr>
            <a:r>
              <a:rPr lang="en-US" dirty="0" smtClean="0"/>
              <a:t>L&amp;T has an international presence, with a global spread of offices. A thrust on international business has seen overseas earnings grow significantly. It continues to grow its global footprint, with offices and manufacturing facilities in multiple countries.  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771525"/>
          <a:ext cx="8305800" cy="5172075"/>
        </p:xfrm>
        <a:graphic>
          <a:graphicData uri="http://schemas.openxmlformats.org/presentationml/2006/ole">
            <p:oleObj spid="_x0000_s22530" r:id="rId3" imgW="8309568" imgH="5169856" progId="Excel.Sheet.8">
              <p:embed/>
            </p:oleObj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TANK REINFORCEMENT</a:t>
            </a:r>
            <a:endParaRPr lang="en-US" dirty="0"/>
          </a:p>
        </p:txBody>
      </p:sp>
      <p:pic>
        <p:nvPicPr>
          <p:cNvPr id="8" name="Content Placeholder 7" descr="IMG_29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23898" y="2857501"/>
            <a:ext cx="3048001" cy="3429000"/>
          </a:xfrm>
        </p:spPr>
      </p:pic>
      <p:pic>
        <p:nvPicPr>
          <p:cNvPr id="10" name="Picture 9" descr="IMG_2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524000"/>
            <a:ext cx="327660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2667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ELEVATION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4800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REINFORCEMENT</a:t>
            </a: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</a:t>
            </a:r>
            <a:br>
              <a:rPr lang="en-US" dirty="0" smtClean="0"/>
            </a:br>
            <a:r>
              <a:rPr lang="en-US" dirty="0" smtClean="0"/>
              <a:t>                    PLASTERING </a:t>
            </a:r>
            <a:endParaRPr lang="en-US" dirty="0"/>
          </a:p>
        </p:txBody>
      </p:sp>
      <p:pic>
        <p:nvPicPr>
          <p:cNvPr id="4" name="Content Placeholder 3" descr="IMG_29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3733800" cy="4267200"/>
          </a:xfrm>
        </p:spPr>
      </p:pic>
      <p:pic>
        <p:nvPicPr>
          <p:cNvPr id="5" name="Picture 4" descr="IMG_3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81500" y="1790700"/>
            <a:ext cx="4267200" cy="37338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QUALITY OFFICE</a:t>
            </a:r>
            <a:endParaRPr lang="en-US" dirty="0"/>
          </a:p>
        </p:txBody>
      </p:sp>
      <p:pic>
        <p:nvPicPr>
          <p:cNvPr id="4" name="Content Placeholder 3" descr="IMG_39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644217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Quality Department Organisational                                            Chart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QUALITY HEAD –  PULKIT GOMBER</a:t>
            </a:r>
          </a:p>
          <a:p>
            <a:pPr>
              <a:buNone/>
            </a:pPr>
            <a:r>
              <a:rPr lang="en-US" dirty="0" smtClean="0"/>
              <a:t>LAB INCHARGE – MADAN LAL</a:t>
            </a:r>
          </a:p>
          <a:p>
            <a:pPr>
              <a:buNone/>
            </a:pPr>
            <a:r>
              <a:rPr lang="en-US" dirty="0" smtClean="0"/>
              <a:t>LAB ATTENDENT – SUMAN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ON 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785360"/>
          </a:xfrm>
        </p:spPr>
        <p:txBody>
          <a:bodyPr/>
          <a:lstStyle/>
          <a:p>
            <a:pPr lvl="0">
              <a:buNone/>
            </a:pPr>
            <a:r>
              <a:rPr lang="en-US" b="1" dirty="0" smtClean="0"/>
              <a:t>FINENESS 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AIM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To determine the fineness of cement by dry sieving as per IS: 4031 (Part 1) - 1996. </a:t>
            </a:r>
          </a:p>
          <a:p>
            <a:pPr>
              <a:buNone/>
            </a:pPr>
            <a:r>
              <a:rPr lang="en-US" b="1" dirty="0" smtClean="0"/>
              <a:t>PRINCIPLE</a:t>
            </a: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The fineness of cement is measured by sieving it through a standard sieve. The proportion of cement, the grain sizes of which, is larger than the specified mesh size is thus determined.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APPARATUS</a:t>
            </a:r>
          </a:p>
          <a:p>
            <a:pPr>
              <a:buNone/>
            </a:pPr>
            <a:r>
              <a:rPr lang="en-US" b="1" dirty="0" smtClean="0"/>
              <a:t>FIG. 1 : IS SIEVE</a:t>
            </a:r>
            <a:r>
              <a:rPr lang="en-US" dirty="0" smtClean="0"/>
              <a:t> 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dirty="0" smtClean="0"/>
              <a:t>90µm IS Sieve  </a:t>
            </a:r>
          </a:p>
          <a:p>
            <a:pPr lvl="0">
              <a:buNone/>
            </a:pPr>
            <a:r>
              <a:rPr lang="en-US" dirty="0" smtClean="0"/>
              <a:t>Balance capable of weighing 10g to the nearest 10mg 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 lvl="0">
              <a:buNone/>
            </a:pPr>
            <a:r>
              <a:rPr lang="en-US" dirty="0" smtClean="0"/>
              <a:t>A nylon or pure bristle brush, preferably with 25 to 40mm bristle, for cleaning the sieve </a:t>
            </a:r>
          </a:p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AIM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To determine the quantity of water required to produce a cement paste of standard consistency as per IS: 4031 (Part 4) - 1988.</a:t>
            </a:r>
          </a:p>
          <a:p>
            <a:pPr>
              <a:buNone/>
            </a:pPr>
            <a:r>
              <a:rPr lang="en-US" dirty="0" smtClean="0"/>
              <a:t> </a:t>
            </a:r>
            <a:r>
              <a:rPr lang="en-US" b="1" dirty="0" smtClean="0"/>
              <a:t>PRINCIPLE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The standard consistency of a cement paste is defined as that consistency which will permit the Vicat plunger to penetrate to a point 5 to 7mm from the bottom of the Vicat mould.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 </a:t>
            </a:r>
            <a:r>
              <a:rPr lang="en-US" b="1" dirty="0" smtClean="0"/>
              <a:t>FIG. 2 : VICAT APPARATUS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dirty="0" smtClean="0"/>
              <a:t> </a:t>
            </a:r>
          </a:p>
          <a:p>
            <a:pPr lvl="0">
              <a:buNone/>
            </a:pPr>
            <a:r>
              <a:rPr lang="en-US" dirty="0" smtClean="0"/>
              <a:t>Vicat apparatus conforming to IS: 5513 - 1976 </a:t>
            </a:r>
          </a:p>
          <a:p>
            <a:pPr lvl="0">
              <a:buNone/>
            </a:pPr>
            <a:r>
              <a:rPr lang="en-US" dirty="0" smtClean="0"/>
              <a:t>Balance, whose permissible variation at a load of 1000g should be </a:t>
            </a:r>
            <a:r>
              <a:rPr lang="en-US" u="sng" dirty="0" smtClean="0"/>
              <a:t>+</a:t>
            </a:r>
            <a:r>
              <a:rPr lang="en-US" dirty="0" smtClean="0"/>
              <a:t>1.0g  </a:t>
            </a:r>
          </a:p>
          <a:p>
            <a:pPr lvl="0">
              <a:buNone/>
            </a:pPr>
            <a:r>
              <a:rPr lang="en-US" dirty="0" smtClean="0"/>
              <a:t>Gauging trowel conforming to IS: 10086 - 1982 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</a:t>
            </a:r>
          </a:p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447800"/>
            <a:ext cx="7747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AND FINAL SETTING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AIM</a:t>
            </a: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To determine the initial and the final setting time of cement as per IS: 4031 (Part 5) - 1988. </a:t>
            </a:r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APPARATUS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Vicat apparatus conforming to IS: 5513 - 1976  </a:t>
            </a:r>
          </a:p>
          <a:p>
            <a:pPr lvl="0">
              <a:buNone/>
            </a:pPr>
            <a:r>
              <a:rPr lang="en-US" dirty="0" smtClean="0"/>
              <a:t>Balance, whose permissible variation at a load of 1000g should be </a:t>
            </a:r>
            <a:r>
              <a:rPr lang="en-US" u="sng" dirty="0" smtClean="0"/>
              <a:t>+</a:t>
            </a:r>
            <a:r>
              <a:rPr lang="en-US" dirty="0" smtClean="0"/>
              <a:t>1.0g  </a:t>
            </a:r>
          </a:p>
          <a:p>
            <a:pPr lvl="0">
              <a:buNone/>
            </a:pPr>
            <a:r>
              <a:rPr lang="en-US" dirty="0" smtClean="0"/>
              <a:t>Gauging trowel conforming to IS: 10086 - 1982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610600" cy="61722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company's businesses are supported by a wide marketing and distribution network, and have established a reputation for strong customer support.</a:t>
            </a:r>
          </a:p>
          <a:p>
            <a:pPr>
              <a:buNone/>
            </a:pPr>
            <a:r>
              <a:rPr lang="en-US" dirty="0" smtClean="0"/>
              <a:t>L&amp;T believes that progress must be achieved in harmony with the environment. A commitment to community welfare and environmental protection are an integral part of the corporate vision. </a:t>
            </a:r>
          </a:p>
          <a:p>
            <a:pPr>
              <a:buNone/>
            </a:pPr>
            <a:r>
              <a:rPr lang="en-US" dirty="0" smtClean="0"/>
              <a:t>In response to changing market dynamics, L&amp;T has gone through a phased process of redefining its </a:t>
            </a:r>
            <a:r>
              <a:rPr lang="en-US" dirty="0" err="1" smtClean="0"/>
              <a:t>organisation</a:t>
            </a:r>
            <a:r>
              <a:rPr lang="en-US" dirty="0" smtClean="0"/>
              <a:t> model to facilitate growth through greater levels of empowerment. The new structure is built around multiple businesses that serve the needs of different industries.  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SOUNDNESS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82296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 </a:t>
            </a:r>
            <a:r>
              <a:rPr lang="en-US" b="1" dirty="0" smtClean="0"/>
              <a:t>AIM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To determine the soundness of cement by Le-</a:t>
            </a:r>
            <a:r>
              <a:rPr lang="en-US" dirty="0" err="1" smtClean="0"/>
              <a:t>Chatelier</a:t>
            </a:r>
            <a:r>
              <a:rPr lang="en-US" dirty="0" smtClean="0"/>
              <a:t> method as per IS: 4031 (Part 3) - 1988.  </a:t>
            </a:r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APPARATUS</a:t>
            </a:r>
            <a:r>
              <a:rPr lang="en-US" dirty="0" smtClean="0"/>
              <a:t> </a:t>
            </a:r>
          </a:p>
          <a:p>
            <a:pPr lvl="0"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10000"/>
            <a:ext cx="3276600" cy="228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8229600" cy="493776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lvl="0">
              <a:buNone/>
            </a:pPr>
            <a:r>
              <a:rPr lang="en-US" dirty="0" smtClean="0"/>
              <a:t>The apparatus for conducting the Le-</a:t>
            </a:r>
            <a:r>
              <a:rPr lang="en-US" dirty="0" err="1" smtClean="0"/>
              <a:t>Chatelier</a:t>
            </a:r>
            <a:r>
              <a:rPr lang="en-US" dirty="0" smtClean="0"/>
              <a:t> test should conform to IS: 5514 - 1969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Balance, whose </a:t>
            </a:r>
            <a:r>
              <a:rPr lang="en-US" dirty="0" err="1" smtClean="0"/>
              <a:t>pemissible</a:t>
            </a:r>
            <a:r>
              <a:rPr lang="en-US" dirty="0" smtClean="0"/>
              <a:t> variation at a load of 1000g should be </a:t>
            </a:r>
            <a:r>
              <a:rPr lang="en-US" u="sng" dirty="0" smtClean="0"/>
              <a:t>+</a:t>
            </a:r>
            <a:r>
              <a:rPr lang="en-US" dirty="0" smtClean="0"/>
              <a:t>1.0g </a:t>
            </a:r>
          </a:p>
          <a:p>
            <a:pPr>
              <a:buNone/>
            </a:pPr>
            <a:r>
              <a:rPr lang="en-US" dirty="0" smtClean="0"/>
              <a:t> Water bath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ON AGGREGATES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/>
              <a:t> SIEVE ANALYSIS </a:t>
            </a:r>
            <a:r>
              <a:rPr lang="en-US" sz="2800" dirty="0" smtClean="0"/>
              <a:t> </a:t>
            </a:r>
            <a:endParaRPr lang="en-US" sz="2400" dirty="0" smtClean="0"/>
          </a:p>
          <a:p>
            <a:pPr>
              <a:buNone/>
            </a:pPr>
            <a:r>
              <a:rPr lang="en-US" sz="2800" b="1" dirty="0" smtClean="0"/>
              <a:t>AIM</a:t>
            </a:r>
            <a:r>
              <a:rPr lang="en-US" sz="2800" dirty="0" smtClean="0"/>
              <a:t> </a:t>
            </a:r>
            <a:endParaRPr lang="en-US" sz="2400" dirty="0" smtClean="0"/>
          </a:p>
          <a:p>
            <a:pPr>
              <a:buNone/>
            </a:pPr>
            <a:r>
              <a:rPr lang="en-US" sz="2800" dirty="0" smtClean="0"/>
              <a:t>To determine the particle size distribution of fine and coarse aggregates by sieving as per IS: 2386 (Part I) - 1963. </a:t>
            </a:r>
            <a:endParaRPr lang="en-US" sz="2400" dirty="0" smtClean="0"/>
          </a:p>
          <a:p>
            <a:pPr>
              <a:buNone/>
            </a:pPr>
            <a:r>
              <a:rPr lang="en-US" sz="2800" b="1" dirty="0" smtClean="0"/>
              <a:t>PRINCIPLE</a:t>
            </a:r>
            <a:r>
              <a:rPr lang="en-US" sz="2800" dirty="0" smtClean="0"/>
              <a:t> </a:t>
            </a:r>
            <a:endParaRPr lang="en-US" sz="2400" dirty="0" smtClean="0"/>
          </a:p>
          <a:p>
            <a:pPr>
              <a:buNone/>
            </a:pPr>
            <a:r>
              <a:rPr lang="en-US" sz="2800" dirty="0" smtClean="0"/>
              <a:t> By passing the sample downward through a series of standard sieves, each of decreasing size openings, the aggregates are separated into several groups, each of which contains aggregates in a particular size range</a:t>
            </a: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905000"/>
            <a:ext cx="2320925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ABSORPTION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AIM</a:t>
            </a: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To determine the water absorption of coarse aggregates as per IS: 2386 (Part III) - 1963.</a:t>
            </a:r>
          </a:p>
          <a:p>
            <a:pPr>
              <a:buNone/>
            </a:pPr>
            <a:r>
              <a:rPr lang="en-US" b="1" dirty="0" smtClean="0"/>
              <a:t>APPARATUS</a:t>
            </a:r>
            <a:r>
              <a:rPr lang="en-US" dirty="0" smtClean="0"/>
              <a:t> </a:t>
            </a:r>
          </a:p>
          <a:p>
            <a:pPr lvl="0">
              <a:buNone/>
            </a:pPr>
            <a:r>
              <a:rPr lang="en-US" dirty="0" smtClean="0"/>
              <a:t>Wire basket - perforated, electroplated or plastic coated with wire hangers for suspending it from the balance  </a:t>
            </a:r>
          </a:p>
          <a:p>
            <a:pPr lvl="0">
              <a:buNone/>
            </a:pPr>
            <a:r>
              <a:rPr lang="en-US" dirty="0" smtClean="0"/>
              <a:t>Water-tight container for suspending the basket  </a:t>
            </a:r>
          </a:p>
          <a:p>
            <a:pPr lvl="0">
              <a:buNone/>
            </a:pPr>
            <a:r>
              <a:rPr lang="en-US" dirty="0" smtClean="0"/>
              <a:t>Dry soft absorbent cloth - 75cm x 45cm (2 nos.) </a:t>
            </a:r>
          </a:p>
          <a:p>
            <a:pPr>
              <a:buNone/>
            </a:pPr>
            <a:r>
              <a:rPr lang="en-US" dirty="0" smtClean="0"/>
              <a:t> Shallow tray of minimum 650 sq.cm area  </a:t>
            </a:r>
          </a:p>
          <a:p>
            <a:pPr lvl="0">
              <a:buNone/>
            </a:pPr>
            <a:r>
              <a:rPr lang="en-US" dirty="0" smtClean="0"/>
              <a:t>Air-tight container of a capacity similar to the basket  </a:t>
            </a:r>
          </a:p>
          <a:p>
            <a:pPr lvl="0">
              <a:buNone/>
            </a:pPr>
            <a:r>
              <a:rPr lang="en-US" dirty="0" smtClean="0"/>
              <a:t>Oven </a:t>
            </a:r>
          </a:p>
          <a:p>
            <a:r>
              <a:rPr lang="en-US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AGGREGATE ABRASION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AIM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To determine the abrasion value of coarse aggregates as per IS: 2386 (Part IV) - 1963.  </a:t>
            </a:r>
          </a:p>
          <a:p>
            <a:pPr>
              <a:buNone/>
            </a:pPr>
            <a:r>
              <a:rPr lang="en-US" b="1" dirty="0" smtClean="0"/>
              <a:t>APPARATUS</a:t>
            </a:r>
            <a:r>
              <a:rPr lang="en-US" dirty="0" smtClean="0"/>
              <a:t> </a:t>
            </a:r>
          </a:p>
          <a:p>
            <a:pPr lvl="0">
              <a:buNone/>
            </a:pPr>
            <a:r>
              <a:rPr lang="en-US" dirty="0" smtClean="0"/>
              <a:t>Los Angles abrasion testing machine  </a:t>
            </a:r>
          </a:p>
          <a:p>
            <a:pPr lvl="0">
              <a:buNone/>
            </a:pPr>
            <a:r>
              <a:rPr lang="en-US" dirty="0" smtClean="0"/>
              <a:t>IS Sieve of size - 1.7mm  </a:t>
            </a:r>
          </a:p>
          <a:p>
            <a:pPr lvl="0">
              <a:buNone/>
            </a:pPr>
            <a:r>
              <a:rPr lang="en-US" dirty="0" smtClean="0"/>
              <a:t>Abrasive charge - 12 nos. cast iron or steel spheres approximately 48mm dia. and each weighing between 390 and 445g ensuring that the total weight of charge is 5000 </a:t>
            </a:r>
            <a:r>
              <a:rPr lang="en-US" u="sng" dirty="0" smtClean="0"/>
              <a:t>+</a:t>
            </a:r>
            <a:r>
              <a:rPr lang="en-US" dirty="0" smtClean="0"/>
              <a:t> 25g </a:t>
            </a:r>
          </a:p>
          <a:p>
            <a:pPr lvl="0">
              <a:buNone/>
            </a:pPr>
            <a:r>
              <a:rPr lang="en-US" dirty="0" smtClean="0"/>
              <a:t>Oven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LOS ANGLES MACHINE</a:t>
            </a: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981200"/>
            <a:ext cx="2066925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AGGREGATE IMPACT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 </a:t>
            </a:r>
            <a:r>
              <a:rPr lang="en-US" b="1" dirty="0" smtClean="0"/>
              <a:t>AIM</a:t>
            </a:r>
            <a:r>
              <a:rPr lang="en-US" dirty="0" smtClean="0"/>
              <a:t>  </a:t>
            </a:r>
          </a:p>
          <a:p>
            <a:pPr>
              <a:buNone/>
            </a:pPr>
            <a:r>
              <a:rPr lang="en-US" dirty="0" smtClean="0"/>
              <a:t>To determine the aggregate impact value of coarse aggregates as per IS: 2386 (Part IV) - 1963. </a:t>
            </a:r>
          </a:p>
          <a:p>
            <a:pPr>
              <a:buNone/>
            </a:pPr>
            <a:r>
              <a:rPr lang="en-US" b="1" dirty="0" smtClean="0"/>
              <a:t>APPARATUS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Impact testing machine conforming to IS: 2386 (Part IV)  </a:t>
            </a:r>
          </a:p>
          <a:p>
            <a:pPr lvl="0">
              <a:buNone/>
            </a:pPr>
            <a:r>
              <a:rPr lang="en-US" dirty="0" smtClean="0"/>
              <a:t>IS Sieves of sizes - 12.5mm, 10mm and 2.36mm </a:t>
            </a:r>
          </a:p>
          <a:p>
            <a:pPr>
              <a:buNone/>
            </a:pPr>
            <a:r>
              <a:rPr lang="en-US" dirty="0" smtClean="0"/>
              <a:t> A cylindrical metal measure of 75mm dia. and 50mm depth </a:t>
            </a:r>
          </a:p>
          <a:p>
            <a:pPr>
              <a:buNone/>
            </a:pPr>
            <a:r>
              <a:rPr lang="en-US" dirty="0" smtClean="0"/>
              <a:t> A tamping rod of 10mm circular cross section and 230mm length, rounded at one end </a:t>
            </a:r>
          </a:p>
          <a:p>
            <a:pPr>
              <a:buNone/>
            </a:pPr>
            <a:r>
              <a:rPr lang="en-US" dirty="0" smtClean="0"/>
              <a:t> Oven </a:t>
            </a: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AGGREGATE IMPACT TEST MACHINE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981200"/>
            <a:ext cx="2581275" cy="3733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AGGREGATE CRUSHING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 </a:t>
            </a:r>
            <a:r>
              <a:rPr lang="en-US" b="1" dirty="0" smtClean="0"/>
              <a:t>AIM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To determine the aggregate crushing value of coarse aggregates as per IS: 2386 (Part IV) - 1963. 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APPARATUS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Cylindrical measure and plunger </a:t>
            </a:r>
          </a:p>
          <a:p>
            <a:pPr>
              <a:buNone/>
            </a:pPr>
            <a:r>
              <a:rPr lang="en-US" dirty="0" smtClean="0"/>
              <a:t> Compression testing machine  </a:t>
            </a:r>
          </a:p>
          <a:p>
            <a:pPr lvl="0">
              <a:buNone/>
            </a:pPr>
            <a:r>
              <a:rPr lang="en-US" dirty="0" smtClean="0"/>
              <a:t>IS Sieves of sizes - 12.5mm, 10mm and 2.36mm  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Dell\Desktop\Indira Gandhi International Airport – Air Strip L, New Delhi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84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4571999"/>
            <a:ext cx="75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Commercial Buildings &amp; Airports BU undertakes design and turnkey construction of institutional and commercial buildings. </a:t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>Projects are executed using the latest construction equipment and project management tools for quality, safety  and speed.</a:t>
            </a: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CYLINDRICAL MEASURE AND PLUNGER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81200"/>
            <a:ext cx="2592388" cy="335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2400" b="1" dirty="0" smtClean="0"/>
              <a:t>TESTS ON   FRESH CONCRETE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/>
              <a:t> WORKABILITY 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SLUMP</a:t>
            </a:r>
            <a:endParaRPr lang="en-US" sz="3600" dirty="0" smtClean="0"/>
          </a:p>
          <a:p>
            <a:pPr>
              <a:buNone/>
            </a:pPr>
            <a:r>
              <a:rPr lang="en-US" sz="2800" b="1" dirty="0" smtClean="0"/>
              <a:t>AIM</a:t>
            </a:r>
            <a:endParaRPr lang="en-US" sz="3600" dirty="0" smtClean="0"/>
          </a:p>
          <a:p>
            <a:pPr>
              <a:buNone/>
            </a:pPr>
            <a:r>
              <a:rPr lang="en-US" sz="2800" dirty="0" smtClean="0"/>
              <a:t> To determine the workability of fresh concrete by slump test as per IS: 1199 - 1959. </a:t>
            </a:r>
            <a:endParaRPr lang="en-US" sz="2400" dirty="0" smtClean="0"/>
          </a:p>
          <a:p>
            <a:pPr>
              <a:buNone/>
            </a:pPr>
            <a:r>
              <a:rPr lang="en-US" sz="2800" b="1" dirty="0" smtClean="0"/>
              <a:t>APPARATUS</a:t>
            </a:r>
            <a:endParaRPr lang="en-US" sz="3600" dirty="0" smtClean="0"/>
          </a:p>
          <a:p>
            <a:pPr>
              <a:buNone/>
            </a:pPr>
            <a:r>
              <a:rPr lang="en-US" sz="2800" dirty="0" smtClean="0"/>
              <a:t> Slump cone </a:t>
            </a:r>
            <a:endParaRPr lang="en-US" sz="3600" dirty="0" smtClean="0"/>
          </a:p>
          <a:p>
            <a:pPr>
              <a:buNone/>
            </a:pPr>
            <a:r>
              <a:rPr lang="en-US" sz="2800" dirty="0" smtClean="0"/>
              <a:t> Tamping rod </a:t>
            </a:r>
            <a:br>
              <a:rPr lang="en-US" sz="2800" dirty="0" smtClean="0"/>
            </a:b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b="1" dirty="0" smtClean="0"/>
              <a:t>SLUMP CONE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057400"/>
            <a:ext cx="2409825" cy="3276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COMPACTING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 FACTOR AIM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To determine the workability of fresh concrete by compacting factor test as per IS: 1199 - 1959. </a:t>
            </a:r>
          </a:p>
          <a:p>
            <a:pPr>
              <a:buNone/>
            </a:pPr>
            <a:r>
              <a:rPr lang="en-US" b="1" dirty="0" smtClean="0"/>
              <a:t>APPARATUS</a:t>
            </a:r>
          </a:p>
          <a:p>
            <a:pPr>
              <a:buNone/>
            </a:pPr>
            <a:r>
              <a:rPr lang="en-US" b="1" dirty="0" smtClean="0"/>
              <a:t> COMPACTING FACTOR APPARATUS</a:t>
            </a:r>
            <a:r>
              <a:rPr lang="en-US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505201"/>
            <a:ext cx="2208213" cy="2819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ON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8229600" cy="4937760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 WATER CONTENT </a:t>
            </a:r>
            <a:r>
              <a:rPr lang="en-US" sz="2800" dirty="0" smtClean="0"/>
              <a:t> </a:t>
            </a:r>
            <a:endParaRPr lang="en-US" sz="2400" dirty="0" smtClean="0"/>
          </a:p>
          <a:p>
            <a:pPr>
              <a:buNone/>
            </a:pPr>
            <a:r>
              <a:rPr lang="en-US" sz="2800" b="1" dirty="0" smtClean="0"/>
              <a:t> OVEN DRYING METHOD</a:t>
            </a:r>
            <a:r>
              <a:rPr lang="en-US" sz="2800" dirty="0" smtClean="0"/>
              <a:t> </a:t>
            </a:r>
            <a:endParaRPr lang="en-US" sz="2400" dirty="0" smtClean="0"/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AIM</a:t>
            </a:r>
            <a:endParaRPr lang="en-US" sz="3600" dirty="0" smtClean="0"/>
          </a:p>
          <a:p>
            <a:pPr>
              <a:buNone/>
            </a:pPr>
            <a:r>
              <a:rPr lang="en-US" sz="2800" dirty="0" smtClean="0"/>
              <a:t> To determine the water content in soil by oven drying method as per IS: 2720 (Part II) - 1973. </a:t>
            </a:r>
            <a:endParaRPr lang="en-US" sz="2400" dirty="0" smtClean="0"/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PRINCIPLE</a:t>
            </a:r>
            <a:endParaRPr lang="en-US" sz="3600" dirty="0" smtClean="0"/>
          </a:p>
          <a:p>
            <a:pPr>
              <a:buNone/>
            </a:pPr>
            <a:r>
              <a:rPr lang="en-US" sz="2800" dirty="0" smtClean="0"/>
              <a:t> The water content (w) of a soil sample is equal to the mass of water divided by the mass of solids</a:t>
            </a: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>
              <a:buNone/>
            </a:pPr>
            <a:r>
              <a:rPr lang="en-US" sz="3600" dirty="0" smtClean="0"/>
              <a:t>OVEN DRYING MACHINE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86000"/>
            <a:ext cx="2444750" cy="3124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r>
              <a:rPr lang="en-US" dirty="0" smtClean="0"/>
              <a:t>LIQUID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 </a:t>
            </a:r>
            <a:r>
              <a:rPr lang="en-US" b="1" dirty="0" smtClean="0"/>
              <a:t>AIM</a:t>
            </a: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To determine the liquid limit of soil as per IS: 2720 (Part 5) - 1985. </a:t>
            </a:r>
          </a:p>
          <a:p>
            <a:pPr>
              <a:buNone/>
            </a:pPr>
            <a:r>
              <a:rPr lang="en-US" b="1" dirty="0" smtClean="0"/>
              <a:t>PRINCIPLE</a:t>
            </a: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The liquid limit of fine-grained soil is the water content at which soil behaves practically like a liquid, but has small shear strength. It's flow closes the groove in just 25 blows in </a:t>
            </a:r>
            <a:r>
              <a:rPr lang="en-US" dirty="0" err="1" smtClean="0"/>
              <a:t>Casagrande’s</a:t>
            </a:r>
            <a:r>
              <a:rPr lang="en-US" dirty="0" smtClean="0"/>
              <a:t> liquid limit device. </a:t>
            </a:r>
          </a:p>
          <a:p>
            <a:pPr>
              <a:buNone/>
            </a:pPr>
            <a:r>
              <a:rPr lang="en-US" b="1" dirty="0" smtClean="0"/>
              <a:t>APPARATUS</a:t>
            </a:r>
            <a:endParaRPr lang="en-US" dirty="0" smtClean="0"/>
          </a:p>
          <a:p>
            <a:pPr lvl="0">
              <a:buNone/>
            </a:pPr>
            <a:r>
              <a:rPr lang="en-US" dirty="0" err="1" smtClean="0"/>
              <a:t>Casagrande’s</a:t>
            </a:r>
            <a:r>
              <a:rPr lang="en-US" dirty="0" smtClean="0"/>
              <a:t> liquid limit device  </a:t>
            </a:r>
          </a:p>
          <a:p>
            <a:pPr lvl="0">
              <a:buNone/>
            </a:pPr>
            <a:r>
              <a:rPr lang="en-US" dirty="0" smtClean="0"/>
              <a:t>Grooving tools of both standard and ASTM types </a:t>
            </a:r>
          </a:p>
          <a:p>
            <a:pPr>
              <a:buNone/>
            </a:pPr>
            <a:r>
              <a:rPr lang="en-US" dirty="0" smtClean="0"/>
              <a:t>Oven </a:t>
            </a: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CASAGRANDE'S LIQUID LIMIT DEVICE</a:t>
            </a: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86000"/>
            <a:ext cx="3060700" cy="335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AIM</a:t>
            </a:r>
            <a:r>
              <a:rPr lang="en-US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 determine the plastic limit of soil as per IS: 2720 (Part 5) - 1985. 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PRINCIPLE</a:t>
            </a:r>
            <a:r>
              <a:rPr lang="en-US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plastic limit of fine-grained soil is the water content of the soil below which it ceases to be plastic. It begins to crumble when rolled into threads of 3mm dia.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APPARATUS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Porcelain evaporating dish about 120mm dia.  </a:t>
            </a:r>
          </a:p>
          <a:p>
            <a:pPr lvl="0">
              <a:buNone/>
            </a:pPr>
            <a:r>
              <a:rPr lang="en-US" dirty="0" smtClean="0"/>
              <a:t>Spatula  </a:t>
            </a:r>
          </a:p>
          <a:p>
            <a:pPr lvl="0">
              <a:buNone/>
            </a:pPr>
            <a:r>
              <a:rPr lang="en-US" dirty="0" smtClean="0"/>
              <a:t>Container to determine moisture content  </a:t>
            </a:r>
          </a:p>
          <a:p>
            <a:pPr lvl="0">
              <a:buNone/>
            </a:pPr>
            <a:r>
              <a:rPr lang="en-US" dirty="0" smtClean="0"/>
              <a:t>Balance, with an accuracy of 0.01g </a:t>
            </a:r>
          </a:p>
          <a:p>
            <a:pPr>
              <a:buNone/>
            </a:pPr>
            <a:r>
              <a:rPr lang="en-US" dirty="0" smtClean="0"/>
              <a:t> Oven  </a:t>
            </a:r>
          </a:p>
          <a:p>
            <a:pPr lvl="0">
              <a:buNone/>
            </a:pPr>
            <a:r>
              <a:rPr lang="en-US" dirty="0" smtClean="0"/>
              <a:t>Ground glass plate - 20cm x 15cm </a:t>
            </a:r>
          </a:p>
          <a:p>
            <a:pPr>
              <a:buNone/>
            </a:pPr>
            <a:r>
              <a:rPr lang="en-US" dirty="0" smtClean="0"/>
              <a:t> Rod - 3mm dia. and about 10cm long 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</a:t>
            </a:r>
          </a:p>
          <a:p>
            <a:pPr>
              <a:buNone/>
            </a:pPr>
            <a:r>
              <a:rPr lang="en-US" dirty="0" smtClean="0"/>
              <a:t>       </a:t>
            </a:r>
            <a:r>
              <a:rPr lang="en-US" sz="2800" dirty="0" smtClean="0"/>
              <a:t>STATUS OF PROJECT BEFORE MY  JOINING.</a:t>
            </a:r>
            <a:endParaRPr lang="en-US" sz="2800" dirty="0"/>
          </a:p>
        </p:txBody>
      </p:sp>
    </p:spTree>
  </p:cSld>
  <p:clrMapOvr>
    <a:masterClrMapping/>
  </p:clrMapOvr>
  <p:transition spd="slow">
    <p:pull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AIM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 determine the specific gravity of fine-grained soil by density bottle method as per IS: 2720 (Part III/Sec 1) - 1980. </a:t>
            </a:r>
          </a:p>
          <a:p>
            <a:pPr>
              <a:buNone/>
            </a:pPr>
            <a:r>
              <a:rPr lang="en-US" b="1" dirty="0" smtClean="0"/>
              <a:t>PRINCIPLE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Specific gravity is the ratio of the weight in air of a given volume of a material at a standard temperature to the weight in air of an equal volume of distilled water at the same stated temperature. 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APPARATUS</a:t>
            </a:r>
            <a:r>
              <a:rPr lang="en-US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Two density bottles of approximately 50ml capacity </a:t>
            </a:r>
            <a:r>
              <a:rPr lang="en-US" dirty="0" err="1" smtClean="0"/>
              <a:t>alongwith</a:t>
            </a:r>
            <a:r>
              <a:rPr lang="en-US" dirty="0" smtClean="0"/>
              <a:t> stoppers  </a:t>
            </a:r>
          </a:p>
          <a:p>
            <a:pPr lvl="0">
              <a:buNone/>
            </a:pPr>
            <a:r>
              <a:rPr lang="en-US" dirty="0" smtClean="0"/>
              <a:t>Constant temperature water bath (27.0 </a:t>
            </a:r>
            <a:r>
              <a:rPr lang="en-US" u="sng" dirty="0" smtClean="0"/>
              <a:t>+</a:t>
            </a:r>
            <a:r>
              <a:rPr lang="en-US" dirty="0" smtClean="0"/>
              <a:t> 0.2</a:t>
            </a:r>
            <a:r>
              <a:rPr lang="en-US" baseline="30000" dirty="0" smtClean="0"/>
              <a:t>o</a:t>
            </a:r>
            <a:r>
              <a:rPr lang="en-US" dirty="0" smtClean="0"/>
              <a:t>C) </a:t>
            </a:r>
          </a:p>
          <a:p>
            <a:pPr>
              <a:buNone/>
            </a:pPr>
            <a:r>
              <a:rPr lang="en-US" dirty="0" smtClean="0"/>
              <a:t> Vacuum </a:t>
            </a:r>
            <a:r>
              <a:rPr lang="en-US" dirty="0" err="1" smtClean="0"/>
              <a:t>desiccator</a:t>
            </a:r>
            <a:r>
              <a:rPr lang="en-US" dirty="0" smtClean="0"/>
              <a:t>  </a:t>
            </a:r>
          </a:p>
          <a:p>
            <a:pPr lvl="0">
              <a:buNone/>
            </a:pPr>
            <a:r>
              <a:rPr lang="en-US" dirty="0" smtClean="0"/>
              <a:t>Oven, capable of maintaining a temperature of 105 to 110</a:t>
            </a:r>
            <a:r>
              <a:rPr lang="en-US" baseline="30000" dirty="0" smtClean="0"/>
              <a:t>o</a:t>
            </a:r>
            <a:r>
              <a:rPr lang="en-US" dirty="0" smtClean="0"/>
              <a:t>C  </a:t>
            </a:r>
          </a:p>
          <a:p>
            <a:pPr lvl="0">
              <a:buNone/>
            </a:pPr>
            <a:r>
              <a:rPr lang="en-US" dirty="0" smtClean="0"/>
              <a:t>Weighing balance, with an accuracy of 0.001g </a:t>
            </a:r>
          </a:p>
          <a:p>
            <a:pPr>
              <a:buNone/>
            </a:pPr>
            <a:r>
              <a:rPr lang="en-US" dirty="0" smtClean="0"/>
              <a:t> Spatula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PASSENGER TERMINAL BUILDING</a:t>
            </a:r>
            <a:endParaRPr lang="en-US" dirty="0"/>
          </a:p>
        </p:txBody>
      </p:sp>
      <p:pic>
        <p:nvPicPr>
          <p:cNvPr id="4" name="Content Placeholder 3" descr="IMG_36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br>
              <a:rPr lang="en-US" dirty="0" smtClean="0"/>
            </a:br>
            <a:r>
              <a:rPr lang="en-US" dirty="0" smtClean="0"/>
              <a:t>         SPACE FRAME AND TRUSS</a:t>
            </a:r>
            <a:endParaRPr lang="en-US" dirty="0"/>
          </a:p>
        </p:txBody>
      </p:sp>
      <p:pic>
        <p:nvPicPr>
          <p:cNvPr id="4" name="Content Placeholder 3" descr="IMG_296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5019" y="2057606"/>
            <a:ext cx="4120781" cy="3885994"/>
          </a:xfrm>
        </p:spPr>
      </p:pic>
      <p:pic>
        <p:nvPicPr>
          <p:cNvPr id="5" name="Picture 4" descr="IMG_2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1" y="2057400"/>
            <a:ext cx="4207435" cy="3886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ELEVATED ROAD</a:t>
            </a:r>
            <a:endParaRPr lang="en-US" dirty="0"/>
          </a:p>
        </p:txBody>
      </p:sp>
      <p:pic>
        <p:nvPicPr>
          <p:cNvPr id="4" name="Content Placeholder 3" descr="IMG_296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FORMWORK &amp; SHUTTERING OF                                     	          ELEVATED ROAD</a:t>
            </a:r>
            <a:endParaRPr lang="en-US" dirty="0"/>
          </a:p>
        </p:txBody>
      </p:sp>
      <p:pic>
        <p:nvPicPr>
          <p:cNvPr id="4" name="Content Placeholder 3" descr="IMG_29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447800"/>
            <a:ext cx="3810000" cy="4648200"/>
          </a:xfrm>
        </p:spPr>
      </p:pic>
      <p:pic>
        <p:nvPicPr>
          <p:cNvPr id="5" name="Picture 4" descr="IMG_3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3200" y="1803400"/>
            <a:ext cx="4572000" cy="38608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PLACER AND TRANSIT MIXER</a:t>
            </a:r>
            <a:endParaRPr lang="en-US" dirty="0"/>
          </a:p>
        </p:txBody>
      </p:sp>
      <p:pic>
        <p:nvPicPr>
          <p:cNvPr id="4" name="Content Placeholder 3" descr="IMG_32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8037" y="2014437"/>
            <a:ext cx="4124525" cy="4038600"/>
          </a:xfrm>
        </p:spPr>
      </p:pic>
      <p:pic>
        <p:nvPicPr>
          <p:cNvPr id="5" name="Picture 4" descr="IMG_3933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981200"/>
            <a:ext cx="4063512" cy="41148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ELEVATION OF ELEVATED ROAD</a:t>
            </a:r>
            <a:endParaRPr lang="en-US" dirty="0"/>
          </a:p>
        </p:txBody>
      </p:sp>
      <p:pic>
        <p:nvPicPr>
          <p:cNvPr id="4" name="Content Placeholder 3" descr="IMG_3607 - Cop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1" y="1219200"/>
            <a:ext cx="4114800" cy="5029200"/>
          </a:xfrm>
        </p:spPr>
      </p:pic>
      <p:pic>
        <p:nvPicPr>
          <p:cNvPr id="5" name="Picture 4" descr="IMG_3764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219200"/>
            <a:ext cx="4114800" cy="5029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         BATCHING PLANT</a:t>
            </a:r>
            <a:endParaRPr lang="en-US" dirty="0"/>
          </a:p>
        </p:txBody>
      </p:sp>
      <p:pic>
        <p:nvPicPr>
          <p:cNvPr id="4" name="Content Placeholder 3" descr="IMG_39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BRICK YARD</a:t>
            </a:r>
            <a:endParaRPr lang="en-US" dirty="0"/>
          </a:p>
        </p:txBody>
      </p:sp>
      <p:pic>
        <p:nvPicPr>
          <p:cNvPr id="4" name="Content Placeholder 3" descr="IMG_39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1" y="1219200"/>
            <a:ext cx="42672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G_3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219200"/>
            <a:ext cx="4343400" cy="50292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175" y="922338"/>
            <a:ext cx="40655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914400"/>
            <a:ext cx="4479925" cy="5638800"/>
          </a:xfrm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384175" y="1143000"/>
            <a:ext cx="3959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altLang="en-US" b="1">
                <a:solidFill>
                  <a:schemeClr val="bg1"/>
                </a:solidFill>
              </a:rPr>
              <a:t>Shuttering and rebar works are in under progress at Pump and water tank room area.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590800" y="4267200"/>
            <a:ext cx="990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4449763" y="1143000"/>
            <a:ext cx="4618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altLang="en-US" b="1">
                <a:solidFill>
                  <a:schemeClr val="bg1"/>
                </a:solidFill>
              </a:rPr>
              <a:t>Footing work has been completed at D.G. room area and column works are in under progress.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638800" y="3505200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0" name="Picture 2" descr="C:\Users\user\Desktop\DSC04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505200" y="1371600"/>
            <a:ext cx="5562600" cy="434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3581400" y="3167063"/>
            <a:ext cx="5403850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800" dirty="0"/>
              <a:t>Retaining wall of water tank area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43400" y="22860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953000" y="2286000"/>
            <a:ext cx="30480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848600" y="2362200"/>
            <a:ext cx="1053846" cy="342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49273" y="2667000"/>
            <a:ext cx="4453172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urved Right Arrow 20"/>
          <p:cNvSpPr/>
          <p:nvPr/>
        </p:nvSpPr>
        <p:spPr>
          <a:xfrm>
            <a:off x="5791200" y="2362200"/>
            <a:ext cx="457200" cy="304800"/>
          </a:xfrm>
          <a:prstGeom prst="curvedRightArrow">
            <a:avLst/>
          </a:prstGeom>
          <a:solidFill>
            <a:schemeClr val="tx1">
              <a:lumMod val="8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22" name="Curved Left Arrow 21"/>
          <p:cNvSpPr/>
          <p:nvPr/>
        </p:nvSpPr>
        <p:spPr>
          <a:xfrm>
            <a:off x="6394450" y="2362200"/>
            <a:ext cx="363538" cy="304800"/>
          </a:xfrm>
          <a:prstGeom prst="curvedLeftArrow">
            <a:avLst/>
          </a:prstGeom>
          <a:solidFill>
            <a:schemeClr val="tx1">
              <a:lumMod val="8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096000" y="1828800"/>
            <a:ext cx="381000" cy="685800"/>
          </a:xfrm>
          <a:prstGeom prst="downArrow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23570" name="Picture 18" descr="C:\Users\user\Desktop\ServiceYard(02-04-13)\DSC056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79875" y="3367088"/>
            <a:ext cx="3352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b="1" dirty="0">
                <a:solidFill>
                  <a:schemeClr val="accent3">
                    <a:lumMod val="75000"/>
                  </a:schemeClr>
                </a:solidFill>
              </a:rPr>
              <a:t>76% Retaining wall of UG tank completed up to final lift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15000" y="4014788"/>
            <a:ext cx="1042988" cy="1090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828800" y="3962400"/>
            <a:ext cx="3733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2" idx="2"/>
          </p:cNvCxnSpPr>
          <p:nvPr/>
        </p:nvCxnSpPr>
        <p:spPr>
          <a:xfrm rot="5400000" flipH="1" flipV="1">
            <a:off x="6773068" y="3098007"/>
            <a:ext cx="176213" cy="2209800"/>
          </a:xfrm>
          <a:prstGeom prst="bentConnector4">
            <a:avLst>
              <a:gd name="adj1" fmla="val -130168"/>
              <a:gd name="adj2" fmla="val 8793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HVAC DEPARTMENT</a:t>
            </a:r>
            <a:endParaRPr lang="en-US" dirty="0"/>
          </a:p>
        </p:txBody>
      </p:sp>
      <p:pic>
        <p:nvPicPr>
          <p:cNvPr id="4" name="Content Placeholder 3" descr="IMG_39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0583" y="1219200"/>
            <a:ext cx="6582833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AUTO LEVEL</a:t>
            </a:r>
            <a:endParaRPr lang="en-US" dirty="0"/>
          </a:p>
        </p:txBody>
      </p:sp>
      <p:pic>
        <p:nvPicPr>
          <p:cNvPr id="4" name="Content Placeholder 3" descr="IMG_3609 - Cop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19295" y="1303338"/>
            <a:ext cx="5105401" cy="4937125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ROAD ROLLER &amp; JCB CRANE</a:t>
            </a:r>
            <a:endParaRPr lang="en-US" dirty="0"/>
          </a:p>
        </p:txBody>
      </p:sp>
      <p:pic>
        <p:nvPicPr>
          <p:cNvPr id="4" name="Content Placeholder 3" descr="IMG_39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4191000" cy="4860925"/>
          </a:xfrm>
        </p:spPr>
      </p:pic>
      <p:pic>
        <p:nvPicPr>
          <p:cNvPr id="5" name="Picture 4" descr="IMG_3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95400"/>
            <a:ext cx="4267200" cy="48768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EMERGENCY MEDICAL FACILITY</a:t>
            </a:r>
            <a:endParaRPr lang="en-US" dirty="0"/>
          </a:p>
        </p:txBody>
      </p:sp>
      <p:pic>
        <p:nvPicPr>
          <p:cNvPr id="4" name="Content Placeholder 3" descr="IMG_39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19298" y="876301"/>
            <a:ext cx="5105401" cy="5791201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</a:t>
            </a:r>
            <a:r>
              <a:rPr lang="en-US" sz="6600" dirty="0" smtClean="0"/>
              <a:t>THANK YOU</a:t>
            </a:r>
            <a:endParaRPr lang="en-US" sz="6600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2113"/>
            <a:ext cx="4067175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92113"/>
            <a:ext cx="44958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1905000" y="381000"/>
            <a:ext cx="548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altLang="en-US" sz="2000" b="1">
                <a:solidFill>
                  <a:schemeClr val="bg1"/>
                </a:solidFill>
              </a:rPr>
              <a:t>Column shuttering work is going on at panel room.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3810000"/>
            <a:ext cx="7620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6400800" y="3810000"/>
            <a:ext cx="12954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2" descr="C:\Users\user\Desktop\DSC04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120649" y="1828800"/>
            <a:ext cx="2622551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250" y="2844800"/>
            <a:ext cx="323532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3200" dirty="0"/>
              <a:t>Pump room area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667001" y="1828800"/>
            <a:ext cx="289560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62601" y="1828800"/>
            <a:ext cx="457199" cy="266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20649" y="2095500"/>
            <a:ext cx="5899151" cy="266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>
            <a:off x="3276600" y="1447800"/>
            <a:ext cx="457200" cy="514350"/>
          </a:xfrm>
          <a:prstGeom prst="down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24590" name="Picture 14" descr="C:\Users\user\Desktop\ServiceYard(02-04-13)\DSC056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47638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1" name="TextBox 1"/>
          <p:cNvSpPr txBox="1">
            <a:spLocks noChangeArrowheads="1"/>
          </p:cNvSpPr>
          <p:nvPr/>
        </p:nvSpPr>
        <p:spPr bwMode="auto">
          <a:xfrm>
            <a:off x="1619250" y="3429000"/>
            <a:ext cx="4095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altLang="en-US"/>
              <a:t>55% Retaining wall of pump room completed.</a:t>
            </a:r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1801813" y="4979987"/>
            <a:ext cx="2286000" cy="25082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070225" y="3810000"/>
            <a:ext cx="3787775" cy="152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682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IN" sz="180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IN" sz="1800"/>
                    </a:p>
                  </a:txBody>
                  <a:tcPr marT="45700" marB="45700"/>
                </a:tc>
              </a:tr>
              <a:tr h="370682">
                <a:tc>
                  <a:txBody>
                    <a:bodyPr/>
                    <a:lstStyle/>
                    <a:p>
                      <a:endParaRPr lang="en-IN" sz="180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IN" sz="180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endParaRPr lang="en-IN" sz="1800"/>
                    </a:p>
                  </a:txBody>
                  <a:tcPr marT="45700" marB="45700"/>
                </a:tc>
              </a:tr>
            </a:tbl>
          </a:graphicData>
        </a:graphic>
      </p:graphicFrame>
      <p:pic>
        <p:nvPicPr>
          <p:cNvPr id="25616" name="Picture 2" descr="C:\Users\user\Desktop\DSC04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276600" y="3657600"/>
            <a:ext cx="52578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3962400" y="5867400"/>
            <a:ext cx="4702175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800" dirty="0"/>
              <a:t>Back filling work is going on.</a:t>
            </a:r>
          </a:p>
        </p:txBody>
      </p:sp>
      <p:pic>
        <p:nvPicPr>
          <p:cNvPr id="25619" name="Picture 6" descr="C:\Users\user\Desktop\ServiceYard(02-04-13)\DSC05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0" name="TextBox 2"/>
          <p:cNvSpPr txBox="1">
            <a:spLocks noChangeArrowheads="1"/>
          </p:cNvSpPr>
          <p:nvPr/>
        </p:nvSpPr>
        <p:spPr bwMode="auto">
          <a:xfrm>
            <a:off x="579438" y="6858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altLang="en-US"/>
              <a:t>Back filling work in progress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05100" y="1408113"/>
            <a:ext cx="1028700" cy="4002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733800" y="5410200"/>
            <a:ext cx="2514600" cy="719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3733800" y="5410200"/>
            <a:ext cx="4267200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 flipV="1">
            <a:off x="2362200" y="5410200"/>
            <a:ext cx="1447800" cy="8382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YARD ORGANISATIONAL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None/>
            </a:pPr>
            <a:endParaRPr lang="en-US" sz="4000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CONSTRUCTION ENGINEER - R. PALNIVELU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SITE ENGINEER – VISHWAJEET SARKAR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CONTRACTOR – ANIL TIWARI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1202</TotalTime>
  <Words>1255</Words>
  <Application>Microsoft Office PowerPoint</Application>
  <PresentationFormat>On-screen Show (4:3)</PresentationFormat>
  <Paragraphs>591</Paragraphs>
  <Slides>67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Origin</vt:lpstr>
      <vt:lpstr>Chart</vt:lpstr>
      <vt:lpstr>Microsoft Office Excel 97-2003 Worksheet</vt:lpstr>
      <vt:lpstr>Service Yard &amp; Quality</vt:lpstr>
      <vt:lpstr>About L&amp;T CONSTRUCTIONS LIMITED</vt:lpstr>
      <vt:lpstr>Slide 3</vt:lpstr>
      <vt:lpstr>Slide 4</vt:lpstr>
      <vt:lpstr>Slide 5</vt:lpstr>
      <vt:lpstr>Slide 6</vt:lpstr>
      <vt:lpstr>Slide 7</vt:lpstr>
      <vt:lpstr>Slide 8</vt:lpstr>
      <vt:lpstr>SERVICE YARD ORGANISATIONAL CHART</vt:lpstr>
      <vt:lpstr>Organizational Chart</vt:lpstr>
      <vt:lpstr>                                  SERVICE YARD</vt:lpstr>
      <vt:lpstr>Executive Summary (Service Yard)</vt:lpstr>
      <vt:lpstr>Executive Summary (Service Yard)</vt:lpstr>
      <vt:lpstr>Finishing Item ( Service Yard)</vt:lpstr>
      <vt:lpstr>Executive Summary (Service Tunnel)</vt:lpstr>
      <vt:lpstr>Progress Summary (SY + ST)</vt:lpstr>
      <vt:lpstr>Service Yard </vt:lpstr>
      <vt:lpstr>Safety KPI</vt:lpstr>
      <vt:lpstr>Slide 19</vt:lpstr>
      <vt:lpstr>Slide 20</vt:lpstr>
      <vt:lpstr>WATER TANK REINFORCEMENT</vt:lpstr>
      <vt:lpstr>                                         PLASTERING </vt:lpstr>
      <vt:lpstr>                 QUALITY OFFICE</vt:lpstr>
      <vt:lpstr>Quality Department Organisational                                            Chart </vt:lpstr>
      <vt:lpstr>TESTS ON CEMENT</vt:lpstr>
      <vt:lpstr>Slide 26</vt:lpstr>
      <vt:lpstr>CONSISTENCY TEST</vt:lpstr>
      <vt:lpstr>Slide 28</vt:lpstr>
      <vt:lpstr>INITIAL AND FINAL SETTING TIME</vt:lpstr>
      <vt:lpstr>SOUNDNESS TEST</vt:lpstr>
      <vt:lpstr>Slide 31</vt:lpstr>
      <vt:lpstr>TESTS ON AGGREGATES</vt:lpstr>
      <vt:lpstr>Slide 33</vt:lpstr>
      <vt:lpstr>WATER ABSORPTION</vt:lpstr>
      <vt:lpstr>AGGREGATE ABRASION VALUE</vt:lpstr>
      <vt:lpstr>Slide 36</vt:lpstr>
      <vt:lpstr>AGGREGATE IMPACT VALUE</vt:lpstr>
      <vt:lpstr>Slide 38</vt:lpstr>
      <vt:lpstr>AGGREGATE CRUSHING VALUE</vt:lpstr>
      <vt:lpstr>Slide 40</vt:lpstr>
      <vt:lpstr>TESTS ON   FRESH CONCRETE  </vt:lpstr>
      <vt:lpstr>Slide 42</vt:lpstr>
      <vt:lpstr>COMPACTING FACTOR</vt:lpstr>
      <vt:lpstr>TESTS ON SOIL</vt:lpstr>
      <vt:lpstr>Slide 45</vt:lpstr>
      <vt:lpstr>LIQUID LIMIT</vt:lpstr>
      <vt:lpstr>Slide 47</vt:lpstr>
      <vt:lpstr>PLASTIC LIMIT</vt:lpstr>
      <vt:lpstr>Slide 49</vt:lpstr>
      <vt:lpstr>SPECIFIC GRAVITY</vt:lpstr>
      <vt:lpstr>Slide 51</vt:lpstr>
      <vt:lpstr>    PASSENGER TERMINAL BUILDING</vt:lpstr>
      <vt:lpstr>                  SPACE FRAME AND TRUSS</vt:lpstr>
      <vt:lpstr>                 ELEVATED ROAD</vt:lpstr>
      <vt:lpstr>     FORMWORK &amp; SHUTTERING OF                                                ELEVATED ROAD</vt:lpstr>
      <vt:lpstr>BOOM PLACER AND TRANSIT MIXER</vt:lpstr>
      <vt:lpstr>    ELEVATION OF ELEVATED ROAD</vt:lpstr>
      <vt:lpstr>                 BATCHING PLANT</vt:lpstr>
      <vt:lpstr>                     BRICK YARD</vt:lpstr>
      <vt:lpstr>              HVAC DEPARTMENT</vt:lpstr>
      <vt:lpstr>                     AUTO LEVEL</vt:lpstr>
      <vt:lpstr>        ROAD ROLLER &amp; JCB CRANE</vt:lpstr>
      <vt:lpstr>     EMERGENCY MEDICAL FACILITY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Building</dc:title>
  <dc:creator>Abhinav</dc:creator>
  <cp:lastModifiedBy>hp</cp:lastModifiedBy>
  <cp:revision>206</cp:revision>
  <dcterms:created xsi:type="dcterms:W3CDTF">2013-02-14T10:16:51Z</dcterms:created>
  <dcterms:modified xsi:type="dcterms:W3CDTF">2014-05-28T04:31:14Z</dcterms:modified>
</cp:coreProperties>
</file>